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6" r:id="rId2"/>
    <p:sldId id="257" r:id="rId3"/>
    <p:sldId id="258" r:id="rId4"/>
    <p:sldId id="308" r:id="rId5"/>
    <p:sldId id="287" r:id="rId6"/>
    <p:sldId id="288" r:id="rId7"/>
    <p:sldId id="289" r:id="rId8"/>
    <p:sldId id="278" r:id="rId9"/>
    <p:sldId id="279" r:id="rId10"/>
    <p:sldId id="280" r:id="rId11"/>
    <p:sldId id="281" r:id="rId12"/>
    <p:sldId id="290" r:id="rId13"/>
    <p:sldId id="282" r:id="rId14"/>
    <p:sldId id="286" r:id="rId15"/>
    <p:sldId id="309" r:id="rId16"/>
    <p:sldId id="310" r:id="rId17"/>
    <p:sldId id="311" r:id="rId18"/>
    <p:sldId id="312" r:id="rId19"/>
    <p:sldId id="313" r:id="rId20"/>
    <p:sldId id="298" r:id="rId21"/>
    <p:sldId id="314" r:id="rId22"/>
    <p:sldId id="315" r:id="rId23"/>
    <p:sldId id="316" r:id="rId24"/>
    <p:sldId id="318" r:id="rId25"/>
    <p:sldId id="320" r:id="rId26"/>
    <p:sldId id="319" r:id="rId27"/>
    <p:sldId id="321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50FDFF-F30D-45C4-A96D-89BBE724C5DE}" type="datetimeFigureOut">
              <a:rPr lang="en-GB" smtClean="0"/>
              <a:t>20/06/2017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A788D8-1BDA-4759-8A83-2DE2F8BA7F4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33670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4448D3-95D5-4BD6-A76E-1C08D6C962A0}" type="slidenum">
              <a:rPr lang="en-GB" smtClean="0"/>
              <a:pPr/>
              <a:t>3</a:t>
            </a:fld>
            <a:endParaRPr lang="en-GB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6/20/2017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6/20/2017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6/20/2017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clip4art.com/touch-your-nose-clipart.png/touch-your-nose-clipart-touch-your-nose-clipart-liar-clip-art-clipart-panda-free-clipart-images-450-x-470" TargetMode="External"/><Relationship Id="rId2" Type="http://schemas.openxmlformats.org/officeDocument/2006/relationships/hyperlink" Target="http://www.google.com/url?sa=i&amp;rct=j&amp;q=&amp;esrc=s&amp;source=images&amp;cd=&amp;cad=rja&amp;uact=8&amp;ved=0ahUKEwiI5KyRsfrOAhUFuBQKHbg4AToQjRwIBw&amp;url=http://clip4art.com/touch-your-nose-clipart.png/touch-your-nose-clipart-touch-your-nose-clipart-documento-sin-ttulo-689-x-468&amp;bvm=bv.131783435,d.ZGg&amp;psig=AFQjCNEEqGHdKYXXglko7Z1-iEcgSAbtLA&amp;ust=1473239003933746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jpeg"/><Relationship Id="rId5" Type="http://schemas.openxmlformats.org/officeDocument/2006/relationships/hyperlink" Target="http://www.google.com/url?sa=i&amp;rct=j&amp;q=&amp;esrc=s&amp;source=images&amp;cd=&amp;cad=rja&amp;uact=8&amp;ved=0ahUKEwiI5KyRsfrOAhUFuBQKHbg4AToQjRwIBw&amp;url=http://clip4art.com/male-hair-clipart.png/male-hair-clipart-male-hair-clipart-male-hair-graphics-royalty-free-stock-images-image-29485559-400-x-400&amp;bvm=bv.131783435,d.ZGg&amp;psig=AFQjCNEEqGHdKYXXglko7Z1-iEcgSAbtLA&amp;ust=1473239003933746" TargetMode="External"/><Relationship Id="rId4" Type="http://schemas.openxmlformats.org/officeDocument/2006/relationships/image" Target="../media/image17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ean1982\Downloads\frogGerman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50" y="1412776"/>
            <a:ext cx="8572500" cy="5445224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www.zeitfuerdeutsch.com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51801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/>
              <a:t>The owl – </a:t>
            </a:r>
            <a:r>
              <a:rPr lang="en-GB" b="1" dirty="0" smtClean="0">
                <a:solidFill>
                  <a:srgbClr val="FF0000"/>
                </a:solidFill>
              </a:rPr>
              <a:t>die </a:t>
            </a:r>
            <a:r>
              <a:rPr lang="en-GB" b="1" dirty="0" err="1" smtClean="0">
                <a:solidFill>
                  <a:srgbClr val="FF0000"/>
                </a:solidFill>
              </a:rPr>
              <a:t>Eule</a:t>
            </a:r>
            <a:endParaRPr lang="en-GB" b="1" dirty="0">
              <a:solidFill>
                <a:srgbClr val="FF0000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600200"/>
            <a:ext cx="69342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4857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/>
              <a:t>The spider – </a:t>
            </a:r>
            <a:r>
              <a:rPr lang="en-GB" b="1" dirty="0" smtClean="0">
                <a:solidFill>
                  <a:srgbClr val="FF0000"/>
                </a:solidFill>
              </a:rPr>
              <a:t>die </a:t>
            </a:r>
            <a:r>
              <a:rPr lang="en-GB" b="1" dirty="0" err="1" smtClean="0">
                <a:solidFill>
                  <a:srgbClr val="FF0000"/>
                </a:solidFill>
              </a:rPr>
              <a:t>Spinne</a:t>
            </a:r>
            <a:endParaRPr lang="en-GB" b="1" dirty="0">
              <a:solidFill>
                <a:srgbClr val="FF0000"/>
              </a:solidFill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600200"/>
            <a:ext cx="6858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653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/>
              <a:t>The seal – </a:t>
            </a:r>
            <a:r>
              <a:rPr lang="en-GB" b="1" dirty="0" smtClean="0">
                <a:solidFill>
                  <a:srgbClr val="FF0000"/>
                </a:solidFill>
              </a:rPr>
              <a:t>der </a:t>
            </a:r>
            <a:r>
              <a:rPr lang="en-GB" b="1" dirty="0" err="1" smtClean="0">
                <a:solidFill>
                  <a:srgbClr val="FF0000"/>
                </a:solidFill>
              </a:rPr>
              <a:t>Seehund</a:t>
            </a:r>
            <a:endParaRPr lang="en-GB" b="1" dirty="0">
              <a:solidFill>
                <a:srgbClr val="FF0000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524000"/>
            <a:ext cx="7010400" cy="4498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8193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/>
              <a:t>The human – </a:t>
            </a:r>
            <a:r>
              <a:rPr lang="en-GB" b="1" dirty="0" smtClean="0">
                <a:solidFill>
                  <a:srgbClr val="FF0000"/>
                </a:solidFill>
              </a:rPr>
              <a:t>der Mensch</a:t>
            </a:r>
            <a:endParaRPr lang="en-GB" b="1" dirty="0">
              <a:solidFill>
                <a:srgbClr val="FF0000"/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600200"/>
            <a:ext cx="67056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9213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/>
              <a:t>The squirrel – </a:t>
            </a:r>
            <a:r>
              <a:rPr lang="en-GB" b="1" dirty="0" smtClean="0">
                <a:solidFill>
                  <a:srgbClr val="FF0000"/>
                </a:solidFill>
              </a:rPr>
              <a:t>das </a:t>
            </a:r>
            <a:r>
              <a:rPr lang="en-GB" b="1" dirty="0" err="1" smtClean="0">
                <a:solidFill>
                  <a:srgbClr val="FF0000"/>
                </a:solidFill>
              </a:rPr>
              <a:t>Eichhörnchen</a:t>
            </a:r>
            <a:endParaRPr lang="en-GB" b="1" dirty="0">
              <a:solidFill>
                <a:srgbClr val="FF0000"/>
              </a:solidFill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371600"/>
            <a:ext cx="64008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5898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/>
              <a:t>I am – </a:t>
            </a:r>
            <a:r>
              <a:rPr lang="en-GB" b="1" dirty="0" err="1" smtClean="0">
                <a:solidFill>
                  <a:srgbClr val="FF0000"/>
                </a:solidFill>
              </a:rPr>
              <a:t>ich</a:t>
            </a:r>
            <a:r>
              <a:rPr lang="en-GB" b="1" dirty="0" smtClean="0">
                <a:solidFill>
                  <a:srgbClr val="FF0000"/>
                </a:solidFill>
              </a:rPr>
              <a:t> bin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GB" sz="3200" dirty="0" smtClean="0"/>
              <a:t>I run …</a:t>
            </a:r>
          </a:p>
          <a:p>
            <a:r>
              <a:rPr lang="en-GB" sz="3200" dirty="0" smtClean="0"/>
              <a:t>I go in …</a:t>
            </a:r>
          </a:p>
          <a:p>
            <a:r>
              <a:rPr lang="en-GB" sz="3200" dirty="0" smtClean="0"/>
              <a:t>I play with …</a:t>
            </a:r>
          </a:p>
          <a:p>
            <a:r>
              <a:rPr lang="en-GB" sz="3200" dirty="0" smtClean="0"/>
              <a:t>I like to eat …</a:t>
            </a:r>
          </a:p>
          <a:p>
            <a:r>
              <a:rPr lang="en-GB" sz="3200" dirty="0" smtClean="0"/>
              <a:t>I swim …</a:t>
            </a:r>
          </a:p>
          <a:p>
            <a:r>
              <a:rPr lang="en-GB" sz="3200" dirty="0" smtClean="0"/>
              <a:t>I like …</a:t>
            </a:r>
          </a:p>
          <a:p>
            <a:r>
              <a:rPr lang="en-GB" sz="3200" dirty="0" smtClean="0"/>
              <a:t>I do / I make …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GB" sz="3200" dirty="0" err="1" smtClean="0">
                <a:solidFill>
                  <a:srgbClr val="FF0000"/>
                </a:solidFill>
              </a:rPr>
              <a:t>Ich</a:t>
            </a:r>
            <a:r>
              <a:rPr lang="en-GB" sz="3200" dirty="0" smtClean="0">
                <a:solidFill>
                  <a:srgbClr val="FF0000"/>
                </a:solidFill>
              </a:rPr>
              <a:t> </a:t>
            </a:r>
            <a:r>
              <a:rPr lang="en-GB" sz="3200" dirty="0" err="1" smtClean="0">
                <a:solidFill>
                  <a:srgbClr val="FF0000"/>
                </a:solidFill>
              </a:rPr>
              <a:t>renne</a:t>
            </a:r>
            <a:r>
              <a:rPr lang="en-GB" sz="3200" dirty="0">
                <a:solidFill>
                  <a:srgbClr val="FF0000"/>
                </a:solidFill>
              </a:rPr>
              <a:t> </a:t>
            </a:r>
            <a:r>
              <a:rPr lang="en-GB" sz="3200" dirty="0" smtClean="0">
                <a:solidFill>
                  <a:srgbClr val="FF0000"/>
                </a:solidFill>
              </a:rPr>
              <a:t>…</a:t>
            </a:r>
          </a:p>
          <a:p>
            <a:r>
              <a:rPr lang="en-GB" sz="3200" dirty="0" err="1" smtClean="0">
                <a:solidFill>
                  <a:srgbClr val="FF0000"/>
                </a:solidFill>
              </a:rPr>
              <a:t>Ich</a:t>
            </a:r>
            <a:r>
              <a:rPr lang="en-GB" sz="3200" dirty="0" smtClean="0">
                <a:solidFill>
                  <a:srgbClr val="FF0000"/>
                </a:solidFill>
              </a:rPr>
              <a:t> </a:t>
            </a:r>
            <a:r>
              <a:rPr lang="en-GB" sz="3200" dirty="0" err="1" smtClean="0">
                <a:solidFill>
                  <a:srgbClr val="FF0000"/>
                </a:solidFill>
              </a:rPr>
              <a:t>gehe</a:t>
            </a:r>
            <a:r>
              <a:rPr lang="en-GB" sz="3200" dirty="0" smtClean="0">
                <a:solidFill>
                  <a:srgbClr val="FF0000"/>
                </a:solidFill>
              </a:rPr>
              <a:t> in …</a:t>
            </a:r>
          </a:p>
          <a:p>
            <a:r>
              <a:rPr lang="en-GB" sz="3200" dirty="0" err="1" smtClean="0">
                <a:solidFill>
                  <a:srgbClr val="FF0000"/>
                </a:solidFill>
              </a:rPr>
              <a:t>Ich</a:t>
            </a:r>
            <a:r>
              <a:rPr lang="en-GB" sz="3200" dirty="0" smtClean="0">
                <a:solidFill>
                  <a:srgbClr val="FF0000"/>
                </a:solidFill>
              </a:rPr>
              <a:t> </a:t>
            </a:r>
            <a:r>
              <a:rPr lang="en-GB" sz="3200" dirty="0" err="1" smtClean="0">
                <a:solidFill>
                  <a:srgbClr val="FF0000"/>
                </a:solidFill>
              </a:rPr>
              <a:t>spiele</a:t>
            </a:r>
            <a:r>
              <a:rPr lang="en-GB" sz="3200" dirty="0" smtClean="0">
                <a:solidFill>
                  <a:srgbClr val="FF0000"/>
                </a:solidFill>
              </a:rPr>
              <a:t> </a:t>
            </a:r>
            <a:r>
              <a:rPr lang="en-GB" sz="3200" dirty="0" err="1" smtClean="0">
                <a:solidFill>
                  <a:srgbClr val="FF0000"/>
                </a:solidFill>
              </a:rPr>
              <a:t>mit</a:t>
            </a:r>
            <a:r>
              <a:rPr lang="en-GB" sz="3200" dirty="0" smtClean="0">
                <a:solidFill>
                  <a:srgbClr val="FF0000"/>
                </a:solidFill>
              </a:rPr>
              <a:t> …</a:t>
            </a:r>
          </a:p>
          <a:p>
            <a:r>
              <a:rPr lang="en-GB" sz="3200" dirty="0" err="1" smtClean="0">
                <a:solidFill>
                  <a:srgbClr val="FF0000"/>
                </a:solidFill>
              </a:rPr>
              <a:t>Ich</a:t>
            </a:r>
            <a:r>
              <a:rPr lang="en-GB" sz="3200" dirty="0" smtClean="0">
                <a:solidFill>
                  <a:srgbClr val="FF0000"/>
                </a:solidFill>
              </a:rPr>
              <a:t> </a:t>
            </a:r>
            <a:r>
              <a:rPr lang="en-GB" sz="3200" dirty="0" err="1" smtClean="0">
                <a:solidFill>
                  <a:srgbClr val="FF0000"/>
                </a:solidFill>
              </a:rPr>
              <a:t>esse</a:t>
            </a:r>
            <a:r>
              <a:rPr lang="en-GB" sz="3200" dirty="0" smtClean="0">
                <a:solidFill>
                  <a:srgbClr val="FF0000"/>
                </a:solidFill>
              </a:rPr>
              <a:t> </a:t>
            </a:r>
            <a:r>
              <a:rPr lang="en-GB" sz="3200" dirty="0" err="1" smtClean="0">
                <a:solidFill>
                  <a:srgbClr val="FF0000"/>
                </a:solidFill>
              </a:rPr>
              <a:t>gern</a:t>
            </a:r>
            <a:r>
              <a:rPr lang="en-GB" sz="3200" dirty="0" smtClean="0">
                <a:solidFill>
                  <a:srgbClr val="FF0000"/>
                </a:solidFill>
              </a:rPr>
              <a:t> …</a:t>
            </a:r>
          </a:p>
          <a:p>
            <a:r>
              <a:rPr lang="en-GB" sz="3200" dirty="0" err="1" smtClean="0">
                <a:solidFill>
                  <a:srgbClr val="FF0000"/>
                </a:solidFill>
              </a:rPr>
              <a:t>Ich</a:t>
            </a:r>
            <a:r>
              <a:rPr lang="en-GB" sz="3200" dirty="0" smtClean="0">
                <a:solidFill>
                  <a:srgbClr val="FF0000"/>
                </a:solidFill>
              </a:rPr>
              <a:t> </a:t>
            </a:r>
            <a:r>
              <a:rPr lang="en-GB" sz="3200" dirty="0" err="1" smtClean="0">
                <a:solidFill>
                  <a:srgbClr val="FF0000"/>
                </a:solidFill>
              </a:rPr>
              <a:t>schwimme</a:t>
            </a:r>
            <a:r>
              <a:rPr lang="en-GB" sz="3200" dirty="0" smtClean="0">
                <a:solidFill>
                  <a:srgbClr val="FF0000"/>
                </a:solidFill>
              </a:rPr>
              <a:t> …</a:t>
            </a:r>
          </a:p>
          <a:p>
            <a:r>
              <a:rPr lang="en-GB" sz="3200" dirty="0" err="1" smtClean="0">
                <a:solidFill>
                  <a:srgbClr val="FF0000"/>
                </a:solidFill>
              </a:rPr>
              <a:t>Ich</a:t>
            </a:r>
            <a:r>
              <a:rPr lang="en-GB" sz="3200" dirty="0" smtClean="0">
                <a:solidFill>
                  <a:srgbClr val="FF0000"/>
                </a:solidFill>
              </a:rPr>
              <a:t> mag …</a:t>
            </a:r>
          </a:p>
          <a:p>
            <a:r>
              <a:rPr lang="en-GB" sz="3200" dirty="0" err="1" smtClean="0">
                <a:solidFill>
                  <a:srgbClr val="FF0000"/>
                </a:solidFill>
              </a:rPr>
              <a:t>Ich</a:t>
            </a:r>
            <a:r>
              <a:rPr lang="en-GB" sz="3200" dirty="0" smtClean="0">
                <a:solidFill>
                  <a:srgbClr val="FF0000"/>
                </a:solidFill>
              </a:rPr>
              <a:t> </a:t>
            </a:r>
            <a:r>
              <a:rPr lang="en-GB" sz="3200" dirty="0" err="1" smtClean="0">
                <a:solidFill>
                  <a:srgbClr val="FF0000"/>
                </a:solidFill>
              </a:rPr>
              <a:t>mache</a:t>
            </a:r>
            <a:r>
              <a:rPr lang="en-GB" sz="3200" dirty="0" smtClean="0">
                <a:solidFill>
                  <a:srgbClr val="FF0000"/>
                </a:solidFill>
              </a:rPr>
              <a:t> …</a:t>
            </a:r>
            <a:endParaRPr lang="en-GB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7076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838200"/>
            <a:ext cx="6857999" cy="5062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6444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762000"/>
            <a:ext cx="6400800" cy="53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55738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990600"/>
            <a:ext cx="5555351" cy="490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7550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52400"/>
            <a:ext cx="6248400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3091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http://ts4.mm.bing.net/images/thumbnail.aspx?q=1610562471095&amp;id=63fb67c96104385e1403f2551571ea05"/>
          <p:cNvPicPr>
            <a:picLocks noChangeAspect="1" noChangeArrowheads="1"/>
          </p:cNvPicPr>
          <p:nvPr/>
        </p:nvPicPr>
        <p:blipFill>
          <a:blip r:embed="rId2" cstate="print">
            <a:lum bright="85000" contrast="-23000"/>
          </a:blip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962" y="548680"/>
            <a:ext cx="9144000" cy="720080"/>
          </a:xfrm>
        </p:spPr>
        <p:txBody>
          <a:bodyPr>
            <a:normAutofit fontScale="90000"/>
          </a:bodyPr>
          <a:lstStyle/>
          <a:p>
            <a:r>
              <a:rPr lang="en-GB" sz="6000" b="1" dirty="0" smtClean="0"/>
              <a:t> </a:t>
            </a:r>
            <a:br>
              <a:rPr lang="en-GB" sz="6000" b="1" dirty="0" smtClean="0"/>
            </a:br>
            <a:r>
              <a:rPr lang="en-GB" sz="6000" b="1" dirty="0" smtClean="0"/>
              <a:t>German Dictionary 3</a:t>
            </a:r>
            <a:br>
              <a:rPr lang="en-GB" sz="6000" b="1" dirty="0" smtClean="0"/>
            </a:br>
            <a:endParaRPr lang="en-GB" sz="3300" b="1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9512" y="1676399"/>
            <a:ext cx="8735888" cy="5181599"/>
          </a:xfrm>
        </p:spPr>
        <p:txBody>
          <a:bodyPr>
            <a:normAutofit lnSpcReduction="10000"/>
          </a:bodyPr>
          <a:lstStyle/>
          <a:p>
            <a:pPr lvl="0"/>
            <a:r>
              <a:rPr lang="en-GB" u="sng" dirty="0" smtClean="0">
                <a:solidFill>
                  <a:schemeClr val="tx1"/>
                </a:solidFill>
              </a:rPr>
              <a:t>LO</a:t>
            </a:r>
            <a:r>
              <a:rPr lang="en-GB" dirty="0" smtClean="0">
                <a:solidFill>
                  <a:schemeClr val="tx1"/>
                </a:solidFill>
              </a:rPr>
              <a:t>: Use an English-German Dictionary</a:t>
            </a:r>
          </a:p>
          <a:p>
            <a:pPr lvl="0" algn="l"/>
            <a:r>
              <a:rPr lang="en-GB" dirty="0" smtClean="0">
                <a:solidFill>
                  <a:schemeClr val="tx1"/>
                </a:solidFill>
              </a:rPr>
              <a:t> </a:t>
            </a:r>
            <a:r>
              <a:rPr lang="en-GB" u="sng" dirty="0" smtClean="0">
                <a:solidFill>
                  <a:schemeClr val="tx1"/>
                </a:solidFill>
              </a:rPr>
              <a:t>SC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chemeClr val="tx1"/>
                </a:solidFill>
              </a:rPr>
              <a:t>I can </a:t>
            </a:r>
            <a:r>
              <a:rPr lang="en-GB" dirty="0" smtClean="0">
                <a:solidFill>
                  <a:schemeClr val="tx1"/>
                </a:solidFill>
              </a:rPr>
              <a:t>find adjectives to describe animals and characters</a:t>
            </a:r>
            <a:endParaRPr lang="en-GB" dirty="0" smtClean="0">
              <a:solidFill>
                <a:schemeClr val="tx1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chemeClr val="tx1"/>
                </a:solidFill>
              </a:rPr>
              <a:t>I can find </a:t>
            </a:r>
            <a:r>
              <a:rPr lang="en-GB" dirty="0" smtClean="0">
                <a:solidFill>
                  <a:schemeClr val="tx1"/>
                </a:solidFill>
              </a:rPr>
              <a:t>other kinds of words to talk about animals and characters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chemeClr val="tx1"/>
                </a:solidFill>
              </a:rPr>
              <a:t>I can use modal verbs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chemeClr val="tx1"/>
                </a:solidFill>
              </a:rPr>
              <a:t>I can find other verbs to use in a sentence with modal verbs</a:t>
            </a:r>
            <a:r>
              <a:rPr lang="en-GB" dirty="0" smtClean="0">
                <a:solidFill>
                  <a:schemeClr val="tx1"/>
                </a:solidFill>
              </a:rPr>
              <a:t/>
            </a:r>
            <a:br>
              <a:rPr lang="en-GB" dirty="0" smtClean="0">
                <a:solidFill>
                  <a:schemeClr val="tx1"/>
                </a:solidFill>
              </a:rPr>
            </a:br>
            <a:endParaRPr lang="en-GB" dirty="0" smtClean="0">
              <a:solidFill>
                <a:schemeClr val="tx1"/>
              </a:solidFill>
            </a:endParaRPr>
          </a:p>
          <a:p>
            <a:pPr marL="457200" lvl="0" indent="-457200" algn="l">
              <a:buFont typeface="Arial" panose="020B0604020202020204" pitchFamily="34" charset="0"/>
              <a:buChar char="•"/>
            </a:pPr>
            <a:endParaRPr lang="en-GB" dirty="0">
              <a:solidFill>
                <a:schemeClr val="tx1"/>
              </a:solidFill>
            </a:endParaRPr>
          </a:p>
          <a:p>
            <a:pPr marL="457200" indent="-457200" algn="l">
              <a:buFont typeface="Arial" pitchFamily="34" charset="0"/>
              <a:buChar char="•"/>
            </a:pPr>
            <a:endParaRPr lang="en-GB" dirty="0">
              <a:solidFill>
                <a:schemeClr val="tx1"/>
              </a:solidFill>
            </a:endParaRPr>
          </a:p>
          <a:p>
            <a:pPr marL="457200" lvl="0" indent="-457200" algn="l">
              <a:buFont typeface="Arial" panose="020B0604020202020204" pitchFamily="34" charset="0"/>
              <a:buChar char="•"/>
            </a:pPr>
            <a:endParaRPr lang="en-GB" dirty="0" smtClean="0">
              <a:solidFill>
                <a:schemeClr val="tx1"/>
              </a:solidFill>
            </a:endParaRPr>
          </a:p>
          <a:p>
            <a:pPr marL="457200" lvl="0" indent="-457200" algn="l">
              <a:buFont typeface="Arial" panose="020B0604020202020204" pitchFamily="34" charset="0"/>
              <a:buChar char="•"/>
            </a:pPr>
            <a:endParaRPr lang="en-GB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2143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457200" y="2628899"/>
            <a:ext cx="8229600" cy="17906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143000" y="685800"/>
            <a:ext cx="6324600" cy="1475780"/>
          </a:xfrm>
          <a:prstGeom prst="rect">
            <a:avLst/>
          </a:prstGeom>
          <a:noFill/>
          <a:scene3d>
            <a:camera prst="isometricOffAxis1Right"/>
            <a:lightRig rig="threePt" dir="t"/>
          </a:scene3d>
        </p:spPr>
        <p:txBody>
          <a:bodyPr wrap="none" lIns="91440" tIns="45720" rIns="91440" bIns="45720">
            <a:prstTxWarp prst="textCanUp">
              <a:avLst/>
            </a:prstTxWarp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Writing Task</a:t>
            </a:r>
            <a:endParaRPr lang="en-US" sz="54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84909" y="2757054"/>
            <a:ext cx="8229600" cy="16625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dirty="0" smtClean="0"/>
              <a:t>3 sentences for each animal or character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05129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/>
              <a:t>To be able to </a:t>
            </a:r>
            <a:r>
              <a:rPr lang="en-GB" b="1" dirty="0" smtClean="0">
                <a:solidFill>
                  <a:srgbClr val="FF0000"/>
                </a:solidFill>
              </a:rPr>
              <a:t>- </a:t>
            </a:r>
            <a:r>
              <a:rPr lang="en-GB" b="1" dirty="0" err="1" smtClean="0">
                <a:solidFill>
                  <a:srgbClr val="FF0000"/>
                </a:solidFill>
              </a:rPr>
              <a:t>Können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997152"/>
          </a:xfrm>
        </p:spPr>
        <p:txBody>
          <a:bodyPr>
            <a:normAutofit/>
          </a:bodyPr>
          <a:lstStyle/>
          <a:p>
            <a:r>
              <a:rPr lang="en-GB" b="1" dirty="0" smtClean="0"/>
              <a:t>I can</a:t>
            </a:r>
          </a:p>
          <a:p>
            <a:r>
              <a:rPr lang="en-GB" b="1" dirty="0" smtClean="0"/>
              <a:t>You can</a:t>
            </a:r>
          </a:p>
          <a:p>
            <a:endParaRPr lang="en-GB" b="1" dirty="0" smtClean="0"/>
          </a:p>
          <a:p>
            <a:r>
              <a:rPr lang="en-GB" b="1" dirty="0" smtClean="0"/>
              <a:t>He can</a:t>
            </a:r>
          </a:p>
          <a:p>
            <a:r>
              <a:rPr lang="en-GB" b="1" dirty="0" smtClean="0"/>
              <a:t>She can</a:t>
            </a:r>
          </a:p>
          <a:p>
            <a:r>
              <a:rPr lang="en-GB" b="1" dirty="0" smtClean="0"/>
              <a:t>It can</a:t>
            </a:r>
          </a:p>
          <a:p>
            <a:endParaRPr lang="en-GB" b="1" dirty="0" smtClean="0"/>
          </a:p>
          <a:p>
            <a:r>
              <a:rPr lang="en-GB" b="1" dirty="0" smtClean="0"/>
              <a:t>They can</a:t>
            </a:r>
          </a:p>
          <a:p>
            <a:r>
              <a:rPr lang="en-GB" b="1" dirty="0" smtClean="0"/>
              <a:t>We can</a:t>
            </a:r>
            <a:endParaRPr lang="en-GB" b="1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853136"/>
          </a:xfrm>
        </p:spPr>
        <p:txBody>
          <a:bodyPr>
            <a:normAutofit/>
          </a:bodyPr>
          <a:lstStyle/>
          <a:p>
            <a:r>
              <a:rPr lang="en-GB" b="1" dirty="0" err="1" smtClean="0">
                <a:solidFill>
                  <a:srgbClr val="FF0000"/>
                </a:solidFill>
              </a:rPr>
              <a:t>Ich</a:t>
            </a:r>
            <a:r>
              <a:rPr lang="en-GB" b="1" dirty="0" smtClean="0">
                <a:solidFill>
                  <a:srgbClr val="FF0000"/>
                </a:solidFill>
              </a:rPr>
              <a:t> </a:t>
            </a:r>
            <a:r>
              <a:rPr lang="en-GB" b="1" dirty="0" err="1" smtClean="0">
                <a:solidFill>
                  <a:srgbClr val="FF0000"/>
                </a:solidFill>
              </a:rPr>
              <a:t>kann</a:t>
            </a:r>
            <a:endParaRPr lang="en-GB" b="1" dirty="0" smtClean="0">
              <a:solidFill>
                <a:srgbClr val="FF0000"/>
              </a:solidFill>
            </a:endParaRPr>
          </a:p>
          <a:p>
            <a:r>
              <a:rPr lang="en-GB" b="1" dirty="0" smtClean="0">
                <a:solidFill>
                  <a:srgbClr val="FF0000"/>
                </a:solidFill>
              </a:rPr>
              <a:t>Du </a:t>
            </a:r>
            <a:r>
              <a:rPr lang="en-GB" b="1" dirty="0" err="1" smtClean="0">
                <a:solidFill>
                  <a:srgbClr val="FF0000"/>
                </a:solidFill>
              </a:rPr>
              <a:t>kannst</a:t>
            </a:r>
            <a:endParaRPr lang="en-GB" b="1" dirty="0" smtClean="0">
              <a:solidFill>
                <a:srgbClr val="FF0000"/>
              </a:solidFill>
            </a:endParaRPr>
          </a:p>
          <a:p>
            <a:endParaRPr lang="en-GB" b="1" dirty="0" smtClean="0">
              <a:solidFill>
                <a:srgbClr val="FF0000"/>
              </a:solidFill>
            </a:endParaRPr>
          </a:p>
          <a:p>
            <a:r>
              <a:rPr lang="en-GB" b="1" dirty="0" err="1" smtClean="0">
                <a:solidFill>
                  <a:srgbClr val="FF0000"/>
                </a:solidFill>
              </a:rPr>
              <a:t>Er</a:t>
            </a:r>
            <a:r>
              <a:rPr lang="en-GB" b="1" dirty="0" smtClean="0">
                <a:solidFill>
                  <a:srgbClr val="FF0000"/>
                </a:solidFill>
              </a:rPr>
              <a:t> </a:t>
            </a:r>
            <a:r>
              <a:rPr lang="en-GB" b="1" dirty="0" err="1" smtClean="0">
                <a:solidFill>
                  <a:srgbClr val="FF0000"/>
                </a:solidFill>
              </a:rPr>
              <a:t>kann</a:t>
            </a:r>
            <a:endParaRPr lang="en-GB" b="1" dirty="0" smtClean="0">
              <a:solidFill>
                <a:srgbClr val="FF0000"/>
              </a:solidFill>
            </a:endParaRPr>
          </a:p>
          <a:p>
            <a:r>
              <a:rPr lang="en-GB" b="1" dirty="0" err="1" smtClean="0">
                <a:solidFill>
                  <a:srgbClr val="FF0000"/>
                </a:solidFill>
              </a:rPr>
              <a:t>Sie</a:t>
            </a:r>
            <a:r>
              <a:rPr lang="en-GB" b="1" dirty="0" smtClean="0">
                <a:solidFill>
                  <a:srgbClr val="FF0000"/>
                </a:solidFill>
              </a:rPr>
              <a:t> </a:t>
            </a:r>
            <a:r>
              <a:rPr lang="en-GB" b="1" dirty="0" err="1" smtClean="0">
                <a:solidFill>
                  <a:srgbClr val="FF0000"/>
                </a:solidFill>
              </a:rPr>
              <a:t>kann</a:t>
            </a:r>
            <a:endParaRPr lang="en-GB" b="1" dirty="0" smtClean="0">
              <a:solidFill>
                <a:srgbClr val="FF0000"/>
              </a:solidFill>
            </a:endParaRPr>
          </a:p>
          <a:p>
            <a:r>
              <a:rPr lang="en-GB" b="1" dirty="0" err="1" smtClean="0">
                <a:solidFill>
                  <a:srgbClr val="FF0000"/>
                </a:solidFill>
              </a:rPr>
              <a:t>Es</a:t>
            </a:r>
            <a:r>
              <a:rPr lang="en-GB" b="1" dirty="0" smtClean="0">
                <a:solidFill>
                  <a:srgbClr val="FF0000"/>
                </a:solidFill>
              </a:rPr>
              <a:t> </a:t>
            </a:r>
            <a:r>
              <a:rPr lang="en-GB" b="1" dirty="0" err="1" smtClean="0">
                <a:solidFill>
                  <a:srgbClr val="FF0000"/>
                </a:solidFill>
              </a:rPr>
              <a:t>kann</a:t>
            </a:r>
            <a:endParaRPr lang="en-GB" b="1" dirty="0" smtClean="0">
              <a:solidFill>
                <a:srgbClr val="FF0000"/>
              </a:solidFill>
            </a:endParaRPr>
          </a:p>
          <a:p>
            <a:endParaRPr lang="en-GB" b="1" dirty="0" smtClean="0">
              <a:solidFill>
                <a:srgbClr val="FF0000"/>
              </a:solidFill>
            </a:endParaRPr>
          </a:p>
          <a:p>
            <a:r>
              <a:rPr lang="en-GB" b="1" dirty="0" err="1" smtClean="0">
                <a:solidFill>
                  <a:srgbClr val="FF0000"/>
                </a:solidFill>
              </a:rPr>
              <a:t>Sie</a:t>
            </a:r>
            <a:r>
              <a:rPr lang="en-GB" b="1" dirty="0" smtClean="0">
                <a:solidFill>
                  <a:srgbClr val="FF0000"/>
                </a:solidFill>
              </a:rPr>
              <a:t> </a:t>
            </a:r>
            <a:r>
              <a:rPr lang="en-GB" b="1" dirty="0" err="1" smtClean="0">
                <a:solidFill>
                  <a:srgbClr val="FF0000"/>
                </a:solidFill>
              </a:rPr>
              <a:t>können</a:t>
            </a:r>
            <a:endParaRPr lang="en-GB" b="1" dirty="0" smtClean="0">
              <a:solidFill>
                <a:srgbClr val="FF0000"/>
              </a:solidFill>
            </a:endParaRPr>
          </a:p>
          <a:p>
            <a:r>
              <a:rPr lang="en-GB" b="1" dirty="0" err="1" smtClean="0">
                <a:solidFill>
                  <a:srgbClr val="FF0000"/>
                </a:solidFill>
              </a:rPr>
              <a:t>Wir</a:t>
            </a:r>
            <a:r>
              <a:rPr lang="en-GB" b="1" dirty="0" smtClean="0">
                <a:solidFill>
                  <a:srgbClr val="FF0000"/>
                </a:solidFill>
              </a:rPr>
              <a:t> </a:t>
            </a:r>
            <a:r>
              <a:rPr lang="en-GB" b="1" dirty="0" err="1" smtClean="0">
                <a:solidFill>
                  <a:srgbClr val="FF0000"/>
                </a:solidFill>
              </a:rPr>
              <a:t>können</a:t>
            </a:r>
            <a:endParaRPr lang="en-GB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3848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/>
              <a:t>Secret Signal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6" name="AutoShape 2" descr="Image result for touch nose clip art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53975" y="-1851025"/>
            <a:ext cx="5705475" cy="3867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028" name="Picture 4" descr="touch your nose clipart touch your nose clipart documento sin ttulo 689 X 468">
            <a:hlinkClick r:id="rId3" tooltip="touch your nose clipart touch your nose clipart documento sin ttulo 689 X 468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1196752"/>
            <a:ext cx="4226171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touch nose clip art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4149080"/>
            <a:ext cx="3816423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4"/>
          <p:cNvSpPr>
            <a:spLocks noGrp="1"/>
          </p:cNvSpPr>
          <p:nvPr>
            <p:ph sz="half" idx="2"/>
          </p:nvPr>
        </p:nvSpPr>
        <p:spPr>
          <a:xfrm>
            <a:off x="533400" y="1579418"/>
            <a:ext cx="4038600" cy="4853136"/>
          </a:xfrm>
        </p:spPr>
        <p:txBody>
          <a:bodyPr>
            <a:normAutofit/>
          </a:bodyPr>
          <a:lstStyle/>
          <a:p>
            <a:r>
              <a:rPr lang="en-GB" b="1" dirty="0" err="1" smtClean="0">
                <a:solidFill>
                  <a:srgbClr val="FF0000"/>
                </a:solidFill>
              </a:rPr>
              <a:t>Ich</a:t>
            </a:r>
            <a:r>
              <a:rPr lang="en-GB" b="1" dirty="0" smtClean="0">
                <a:solidFill>
                  <a:srgbClr val="FF0000"/>
                </a:solidFill>
              </a:rPr>
              <a:t> </a:t>
            </a:r>
            <a:r>
              <a:rPr lang="en-GB" b="1" dirty="0" err="1" smtClean="0">
                <a:solidFill>
                  <a:srgbClr val="FF0000"/>
                </a:solidFill>
              </a:rPr>
              <a:t>kann</a:t>
            </a:r>
            <a:endParaRPr lang="en-GB" b="1" dirty="0" smtClean="0">
              <a:solidFill>
                <a:srgbClr val="FF0000"/>
              </a:solidFill>
            </a:endParaRPr>
          </a:p>
          <a:p>
            <a:r>
              <a:rPr lang="en-GB" b="1" dirty="0" smtClean="0">
                <a:solidFill>
                  <a:srgbClr val="FF0000"/>
                </a:solidFill>
              </a:rPr>
              <a:t>Du </a:t>
            </a:r>
            <a:r>
              <a:rPr lang="en-GB" b="1" dirty="0" err="1" smtClean="0">
                <a:solidFill>
                  <a:srgbClr val="FF0000"/>
                </a:solidFill>
              </a:rPr>
              <a:t>kannst</a:t>
            </a:r>
            <a:endParaRPr lang="en-GB" b="1" dirty="0" smtClean="0">
              <a:solidFill>
                <a:srgbClr val="FF0000"/>
              </a:solidFill>
            </a:endParaRPr>
          </a:p>
          <a:p>
            <a:endParaRPr lang="en-GB" b="1" dirty="0" smtClean="0">
              <a:solidFill>
                <a:srgbClr val="FF0000"/>
              </a:solidFill>
            </a:endParaRPr>
          </a:p>
          <a:p>
            <a:r>
              <a:rPr lang="en-GB" b="1" dirty="0" err="1" smtClean="0">
                <a:solidFill>
                  <a:srgbClr val="FF0000"/>
                </a:solidFill>
              </a:rPr>
              <a:t>Er</a:t>
            </a:r>
            <a:r>
              <a:rPr lang="en-GB" b="1" dirty="0" smtClean="0">
                <a:solidFill>
                  <a:srgbClr val="FF0000"/>
                </a:solidFill>
              </a:rPr>
              <a:t> </a:t>
            </a:r>
            <a:r>
              <a:rPr lang="en-GB" b="1" dirty="0" err="1" smtClean="0">
                <a:solidFill>
                  <a:srgbClr val="FF0000"/>
                </a:solidFill>
              </a:rPr>
              <a:t>kann</a:t>
            </a:r>
            <a:endParaRPr lang="en-GB" b="1" dirty="0" smtClean="0">
              <a:solidFill>
                <a:srgbClr val="FF0000"/>
              </a:solidFill>
            </a:endParaRPr>
          </a:p>
          <a:p>
            <a:r>
              <a:rPr lang="en-GB" b="1" dirty="0" err="1" smtClean="0">
                <a:solidFill>
                  <a:srgbClr val="FF0000"/>
                </a:solidFill>
              </a:rPr>
              <a:t>Sie</a:t>
            </a:r>
            <a:r>
              <a:rPr lang="en-GB" b="1" dirty="0" smtClean="0">
                <a:solidFill>
                  <a:srgbClr val="FF0000"/>
                </a:solidFill>
              </a:rPr>
              <a:t> </a:t>
            </a:r>
            <a:r>
              <a:rPr lang="en-GB" b="1" dirty="0" err="1" smtClean="0">
                <a:solidFill>
                  <a:srgbClr val="FF0000"/>
                </a:solidFill>
              </a:rPr>
              <a:t>kann</a:t>
            </a:r>
            <a:endParaRPr lang="en-GB" b="1" dirty="0" smtClean="0">
              <a:solidFill>
                <a:srgbClr val="FF0000"/>
              </a:solidFill>
            </a:endParaRPr>
          </a:p>
          <a:p>
            <a:r>
              <a:rPr lang="en-GB" b="1" dirty="0" err="1" smtClean="0">
                <a:solidFill>
                  <a:srgbClr val="FF0000"/>
                </a:solidFill>
              </a:rPr>
              <a:t>Es</a:t>
            </a:r>
            <a:r>
              <a:rPr lang="en-GB" b="1" dirty="0" smtClean="0">
                <a:solidFill>
                  <a:srgbClr val="FF0000"/>
                </a:solidFill>
              </a:rPr>
              <a:t> </a:t>
            </a:r>
            <a:r>
              <a:rPr lang="en-GB" b="1" dirty="0" err="1" smtClean="0">
                <a:solidFill>
                  <a:srgbClr val="FF0000"/>
                </a:solidFill>
              </a:rPr>
              <a:t>kann</a:t>
            </a:r>
            <a:endParaRPr lang="en-GB" b="1" dirty="0" smtClean="0">
              <a:solidFill>
                <a:srgbClr val="FF0000"/>
              </a:solidFill>
            </a:endParaRPr>
          </a:p>
          <a:p>
            <a:endParaRPr lang="en-GB" b="1" dirty="0" smtClean="0">
              <a:solidFill>
                <a:srgbClr val="FF0000"/>
              </a:solidFill>
            </a:endParaRPr>
          </a:p>
          <a:p>
            <a:r>
              <a:rPr lang="en-GB" b="1" dirty="0" err="1" smtClean="0">
                <a:solidFill>
                  <a:srgbClr val="FF0000"/>
                </a:solidFill>
              </a:rPr>
              <a:t>Sie</a:t>
            </a:r>
            <a:r>
              <a:rPr lang="en-GB" b="1" dirty="0" smtClean="0">
                <a:solidFill>
                  <a:srgbClr val="FF0000"/>
                </a:solidFill>
              </a:rPr>
              <a:t> </a:t>
            </a:r>
            <a:r>
              <a:rPr lang="en-GB" b="1" dirty="0" err="1" smtClean="0">
                <a:solidFill>
                  <a:srgbClr val="FF0000"/>
                </a:solidFill>
              </a:rPr>
              <a:t>können</a:t>
            </a:r>
            <a:endParaRPr lang="en-GB" b="1" dirty="0" smtClean="0">
              <a:solidFill>
                <a:srgbClr val="FF0000"/>
              </a:solidFill>
            </a:endParaRPr>
          </a:p>
          <a:p>
            <a:r>
              <a:rPr lang="en-GB" b="1" dirty="0" err="1" smtClean="0">
                <a:solidFill>
                  <a:srgbClr val="FF0000"/>
                </a:solidFill>
              </a:rPr>
              <a:t>Wir</a:t>
            </a:r>
            <a:r>
              <a:rPr lang="en-GB" b="1" dirty="0" smtClean="0">
                <a:solidFill>
                  <a:srgbClr val="FF0000"/>
                </a:solidFill>
              </a:rPr>
              <a:t> </a:t>
            </a:r>
            <a:r>
              <a:rPr lang="en-GB" b="1" dirty="0" err="1" smtClean="0">
                <a:solidFill>
                  <a:srgbClr val="FF0000"/>
                </a:solidFill>
              </a:rPr>
              <a:t>können</a:t>
            </a:r>
            <a:endParaRPr lang="en-GB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8995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/>
              <a:t>To have to </a:t>
            </a:r>
            <a:r>
              <a:rPr lang="en-GB" b="1" dirty="0" smtClean="0">
                <a:solidFill>
                  <a:srgbClr val="FF0000"/>
                </a:solidFill>
              </a:rPr>
              <a:t>- </a:t>
            </a:r>
            <a:r>
              <a:rPr lang="en-GB" b="1" dirty="0" err="1" smtClean="0">
                <a:solidFill>
                  <a:srgbClr val="FF0000"/>
                </a:solidFill>
              </a:rPr>
              <a:t>Müssen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997152"/>
          </a:xfrm>
        </p:spPr>
        <p:txBody>
          <a:bodyPr>
            <a:normAutofit/>
          </a:bodyPr>
          <a:lstStyle/>
          <a:p>
            <a:r>
              <a:rPr lang="en-GB" b="1" dirty="0" smtClean="0"/>
              <a:t>I have to (must)</a:t>
            </a:r>
          </a:p>
          <a:p>
            <a:r>
              <a:rPr lang="en-GB" b="1" dirty="0" smtClean="0"/>
              <a:t>You have to</a:t>
            </a:r>
          </a:p>
          <a:p>
            <a:endParaRPr lang="en-GB" b="1" dirty="0" smtClean="0"/>
          </a:p>
          <a:p>
            <a:r>
              <a:rPr lang="en-GB" b="1" dirty="0" smtClean="0"/>
              <a:t>He has to</a:t>
            </a:r>
          </a:p>
          <a:p>
            <a:r>
              <a:rPr lang="en-GB" b="1" dirty="0" smtClean="0"/>
              <a:t>She has to</a:t>
            </a:r>
          </a:p>
          <a:p>
            <a:r>
              <a:rPr lang="en-GB" b="1" dirty="0" smtClean="0"/>
              <a:t>It has to </a:t>
            </a:r>
          </a:p>
          <a:p>
            <a:endParaRPr lang="en-GB" b="1" dirty="0" smtClean="0"/>
          </a:p>
          <a:p>
            <a:r>
              <a:rPr lang="en-GB" b="1" dirty="0" smtClean="0"/>
              <a:t>They have to </a:t>
            </a:r>
          </a:p>
          <a:p>
            <a:r>
              <a:rPr lang="en-GB" b="1" dirty="0" smtClean="0"/>
              <a:t>We have to</a:t>
            </a:r>
            <a:endParaRPr lang="en-GB" b="1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853136"/>
          </a:xfrm>
        </p:spPr>
        <p:txBody>
          <a:bodyPr>
            <a:normAutofit/>
          </a:bodyPr>
          <a:lstStyle/>
          <a:p>
            <a:r>
              <a:rPr lang="en-GB" b="1" dirty="0" err="1" smtClean="0">
                <a:solidFill>
                  <a:srgbClr val="FF0000"/>
                </a:solidFill>
              </a:rPr>
              <a:t>Ich</a:t>
            </a:r>
            <a:r>
              <a:rPr lang="en-GB" b="1" dirty="0" smtClean="0">
                <a:solidFill>
                  <a:srgbClr val="FF0000"/>
                </a:solidFill>
              </a:rPr>
              <a:t> muss</a:t>
            </a:r>
          </a:p>
          <a:p>
            <a:r>
              <a:rPr lang="en-GB" b="1" dirty="0" smtClean="0">
                <a:solidFill>
                  <a:srgbClr val="FF0000"/>
                </a:solidFill>
              </a:rPr>
              <a:t>Du </a:t>
            </a:r>
            <a:r>
              <a:rPr lang="en-GB" b="1" dirty="0" err="1" smtClean="0">
                <a:solidFill>
                  <a:srgbClr val="FF0000"/>
                </a:solidFill>
              </a:rPr>
              <a:t>musst</a:t>
            </a:r>
            <a:endParaRPr lang="en-GB" b="1" dirty="0" smtClean="0">
              <a:solidFill>
                <a:srgbClr val="FF0000"/>
              </a:solidFill>
            </a:endParaRPr>
          </a:p>
          <a:p>
            <a:endParaRPr lang="en-GB" b="1" dirty="0" smtClean="0">
              <a:solidFill>
                <a:srgbClr val="FF0000"/>
              </a:solidFill>
            </a:endParaRPr>
          </a:p>
          <a:p>
            <a:r>
              <a:rPr lang="en-GB" b="1" dirty="0" err="1" smtClean="0">
                <a:solidFill>
                  <a:srgbClr val="FF0000"/>
                </a:solidFill>
              </a:rPr>
              <a:t>Er</a:t>
            </a:r>
            <a:r>
              <a:rPr lang="en-GB" b="1" dirty="0" smtClean="0">
                <a:solidFill>
                  <a:srgbClr val="FF0000"/>
                </a:solidFill>
              </a:rPr>
              <a:t> muss</a:t>
            </a:r>
          </a:p>
          <a:p>
            <a:r>
              <a:rPr lang="en-GB" b="1" dirty="0" err="1" smtClean="0">
                <a:solidFill>
                  <a:srgbClr val="FF0000"/>
                </a:solidFill>
              </a:rPr>
              <a:t>Sie</a:t>
            </a:r>
            <a:r>
              <a:rPr lang="en-GB" b="1" dirty="0" smtClean="0">
                <a:solidFill>
                  <a:srgbClr val="FF0000"/>
                </a:solidFill>
              </a:rPr>
              <a:t> muss</a:t>
            </a:r>
          </a:p>
          <a:p>
            <a:r>
              <a:rPr lang="en-GB" b="1" dirty="0" err="1" smtClean="0">
                <a:solidFill>
                  <a:srgbClr val="FF0000"/>
                </a:solidFill>
              </a:rPr>
              <a:t>Es</a:t>
            </a:r>
            <a:r>
              <a:rPr lang="en-GB" b="1" dirty="0" smtClean="0">
                <a:solidFill>
                  <a:srgbClr val="FF0000"/>
                </a:solidFill>
              </a:rPr>
              <a:t> muss</a:t>
            </a:r>
          </a:p>
          <a:p>
            <a:endParaRPr lang="en-GB" b="1" dirty="0" smtClean="0">
              <a:solidFill>
                <a:srgbClr val="FF0000"/>
              </a:solidFill>
            </a:endParaRPr>
          </a:p>
          <a:p>
            <a:r>
              <a:rPr lang="en-GB" b="1" dirty="0" err="1" smtClean="0">
                <a:solidFill>
                  <a:srgbClr val="FF0000"/>
                </a:solidFill>
              </a:rPr>
              <a:t>Sie</a:t>
            </a:r>
            <a:r>
              <a:rPr lang="en-GB" b="1" dirty="0" smtClean="0">
                <a:solidFill>
                  <a:srgbClr val="FF0000"/>
                </a:solidFill>
              </a:rPr>
              <a:t> </a:t>
            </a:r>
            <a:r>
              <a:rPr lang="en-GB" b="1" dirty="0" err="1" smtClean="0">
                <a:solidFill>
                  <a:srgbClr val="FF0000"/>
                </a:solidFill>
              </a:rPr>
              <a:t>müssen</a:t>
            </a:r>
            <a:endParaRPr lang="en-GB" b="1" dirty="0" smtClean="0">
              <a:solidFill>
                <a:srgbClr val="FF0000"/>
              </a:solidFill>
            </a:endParaRPr>
          </a:p>
          <a:p>
            <a:r>
              <a:rPr lang="en-GB" b="1" dirty="0" err="1" smtClean="0">
                <a:solidFill>
                  <a:srgbClr val="FF0000"/>
                </a:solidFill>
              </a:rPr>
              <a:t>Wir</a:t>
            </a:r>
            <a:r>
              <a:rPr lang="en-GB" b="1" dirty="0" smtClean="0">
                <a:solidFill>
                  <a:srgbClr val="FF0000"/>
                </a:solidFill>
              </a:rPr>
              <a:t> </a:t>
            </a:r>
            <a:r>
              <a:rPr lang="en-GB" b="1" dirty="0" err="1" smtClean="0">
                <a:solidFill>
                  <a:srgbClr val="FF0000"/>
                </a:solidFill>
              </a:rPr>
              <a:t>müssen</a:t>
            </a:r>
            <a:endParaRPr lang="en-GB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0199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/>
              <a:t>To want </a:t>
            </a:r>
            <a:r>
              <a:rPr lang="en-GB" b="1" dirty="0" smtClean="0">
                <a:solidFill>
                  <a:srgbClr val="FF0000"/>
                </a:solidFill>
              </a:rPr>
              <a:t>- </a:t>
            </a:r>
            <a:r>
              <a:rPr lang="en-GB" b="1" dirty="0" err="1" smtClean="0">
                <a:solidFill>
                  <a:srgbClr val="FF0000"/>
                </a:solidFill>
              </a:rPr>
              <a:t>Wollen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997152"/>
          </a:xfrm>
        </p:spPr>
        <p:txBody>
          <a:bodyPr>
            <a:normAutofit/>
          </a:bodyPr>
          <a:lstStyle/>
          <a:p>
            <a:r>
              <a:rPr lang="en-GB" b="1" dirty="0" smtClean="0"/>
              <a:t>I want</a:t>
            </a:r>
          </a:p>
          <a:p>
            <a:r>
              <a:rPr lang="en-GB" b="1" dirty="0" smtClean="0"/>
              <a:t>You want</a:t>
            </a:r>
          </a:p>
          <a:p>
            <a:endParaRPr lang="en-GB" b="1" dirty="0" smtClean="0"/>
          </a:p>
          <a:p>
            <a:r>
              <a:rPr lang="en-GB" b="1" dirty="0" smtClean="0"/>
              <a:t>He wants</a:t>
            </a:r>
          </a:p>
          <a:p>
            <a:r>
              <a:rPr lang="en-GB" b="1" dirty="0" smtClean="0"/>
              <a:t>She wants</a:t>
            </a:r>
          </a:p>
          <a:p>
            <a:r>
              <a:rPr lang="en-GB" b="1" dirty="0" smtClean="0"/>
              <a:t>It wants</a:t>
            </a:r>
          </a:p>
          <a:p>
            <a:endParaRPr lang="en-GB" b="1" dirty="0" smtClean="0"/>
          </a:p>
          <a:p>
            <a:r>
              <a:rPr lang="en-GB" b="1" dirty="0" smtClean="0"/>
              <a:t>They want</a:t>
            </a:r>
          </a:p>
          <a:p>
            <a:r>
              <a:rPr lang="en-GB" b="1" dirty="0" smtClean="0"/>
              <a:t>We want</a:t>
            </a:r>
            <a:endParaRPr lang="en-GB" b="1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853136"/>
          </a:xfrm>
        </p:spPr>
        <p:txBody>
          <a:bodyPr>
            <a:normAutofit/>
          </a:bodyPr>
          <a:lstStyle/>
          <a:p>
            <a:r>
              <a:rPr lang="en-GB" b="1" dirty="0" err="1" smtClean="0">
                <a:solidFill>
                  <a:srgbClr val="FF0000"/>
                </a:solidFill>
              </a:rPr>
              <a:t>Ich</a:t>
            </a:r>
            <a:r>
              <a:rPr lang="en-GB" b="1" dirty="0">
                <a:solidFill>
                  <a:srgbClr val="FF0000"/>
                </a:solidFill>
              </a:rPr>
              <a:t> </a:t>
            </a:r>
            <a:r>
              <a:rPr lang="en-GB" b="1" dirty="0" smtClean="0">
                <a:solidFill>
                  <a:srgbClr val="FF0000"/>
                </a:solidFill>
              </a:rPr>
              <a:t>will</a:t>
            </a:r>
          </a:p>
          <a:p>
            <a:r>
              <a:rPr lang="en-GB" b="1" dirty="0" smtClean="0">
                <a:solidFill>
                  <a:srgbClr val="FF0000"/>
                </a:solidFill>
              </a:rPr>
              <a:t>Du </a:t>
            </a:r>
            <a:r>
              <a:rPr lang="en-GB" b="1" dirty="0" err="1" smtClean="0">
                <a:solidFill>
                  <a:srgbClr val="FF0000"/>
                </a:solidFill>
              </a:rPr>
              <a:t>willst</a:t>
            </a:r>
            <a:endParaRPr lang="en-GB" b="1" dirty="0" smtClean="0">
              <a:solidFill>
                <a:srgbClr val="FF0000"/>
              </a:solidFill>
            </a:endParaRPr>
          </a:p>
          <a:p>
            <a:endParaRPr lang="en-GB" b="1" dirty="0" smtClean="0">
              <a:solidFill>
                <a:srgbClr val="FF0000"/>
              </a:solidFill>
            </a:endParaRPr>
          </a:p>
          <a:p>
            <a:r>
              <a:rPr lang="en-GB" b="1" dirty="0" err="1" smtClean="0">
                <a:solidFill>
                  <a:srgbClr val="FF0000"/>
                </a:solidFill>
              </a:rPr>
              <a:t>Er</a:t>
            </a:r>
            <a:r>
              <a:rPr lang="en-GB" b="1" dirty="0">
                <a:solidFill>
                  <a:srgbClr val="FF0000"/>
                </a:solidFill>
              </a:rPr>
              <a:t> </a:t>
            </a:r>
            <a:r>
              <a:rPr lang="en-GB" b="1" dirty="0" smtClean="0">
                <a:solidFill>
                  <a:srgbClr val="FF0000"/>
                </a:solidFill>
              </a:rPr>
              <a:t>will</a:t>
            </a:r>
          </a:p>
          <a:p>
            <a:r>
              <a:rPr lang="en-GB" b="1" dirty="0" err="1" smtClean="0">
                <a:solidFill>
                  <a:srgbClr val="FF0000"/>
                </a:solidFill>
              </a:rPr>
              <a:t>Sie</a:t>
            </a:r>
            <a:r>
              <a:rPr lang="en-GB" b="1" dirty="0" smtClean="0">
                <a:solidFill>
                  <a:srgbClr val="FF0000"/>
                </a:solidFill>
              </a:rPr>
              <a:t> will</a:t>
            </a:r>
          </a:p>
          <a:p>
            <a:r>
              <a:rPr lang="en-GB" b="1" dirty="0" err="1" smtClean="0">
                <a:solidFill>
                  <a:srgbClr val="FF0000"/>
                </a:solidFill>
              </a:rPr>
              <a:t>Es</a:t>
            </a:r>
            <a:r>
              <a:rPr lang="en-GB" b="1" dirty="0">
                <a:solidFill>
                  <a:srgbClr val="FF0000"/>
                </a:solidFill>
              </a:rPr>
              <a:t> </a:t>
            </a:r>
            <a:r>
              <a:rPr lang="en-GB" b="1" dirty="0" smtClean="0">
                <a:solidFill>
                  <a:srgbClr val="FF0000"/>
                </a:solidFill>
              </a:rPr>
              <a:t>will</a:t>
            </a:r>
          </a:p>
          <a:p>
            <a:endParaRPr lang="en-GB" b="1" dirty="0" smtClean="0">
              <a:solidFill>
                <a:srgbClr val="FF0000"/>
              </a:solidFill>
            </a:endParaRPr>
          </a:p>
          <a:p>
            <a:r>
              <a:rPr lang="en-GB" b="1" dirty="0" err="1" smtClean="0">
                <a:solidFill>
                  <a:srgbClr val="FF0000"/>
                </a:solidFill>
              </a:rPr>
              <a:t>Sie</a:t>
            </a:r>
            <a:r>
              <a:rPr lang="en-GB" b="1" dirty="0" smtClean="0">
                <a:solidFill>
                  <a:srgbClr val="FF0000"/>
                </a:solidFill>
              </a:rPr>
              <a:t> </a:t>
            </a:r>
            <a:r>
              <a:rPr lang="en-GB" b="1" dirty="0" err="1" smtClean="0">
                <a:solidFill>
                  <a:srgbClr val="FF0000"/>
                </a:solidFill>
              </a:rPr>
              <a:t>wollen</a:t>
            </a:r>
            <a:endParaRPr lang="en-GB" b="1" dirty="0" smtClean="0">
              <a:solidFill>
                <a:srgbClr val="FF0000"/>
              </a:solidFill>
            </a:endParaRPr>
          </a:p>
          <a:p>
            <a:r>
              <a:rPr lang="en-GB" b="1" dirty="0" err="1" smtClean="0">
                <a:solidFill>
                  <a:srgbClr val="FF0000"/>
                </a:solidFill>
              </a:rPr>
              <a:t>Wir</a:t>
            </a:r>
            <a:r>
              <a:rPr lang="en-GB" b="1" dirty="0" smtClean="0">
                <a:solidFill>
                  <a:srgbClr val="FF0000"/>
                </a:solidFill>
              </a:rPr>
              <a:t> </a:t>
            </a:r>
            <a:r>
              <a:rPr lang="en-GB" b="1" dirty="0" err="1" smtClean="0">
                <a:solidFill>
                  <a:srgbClr val="FF0000"/>
                </a:solidFill>
              </a:rPr>
              <a:t>wollen</a:t>
            </a:r>
            <a:endParaRPr lang="en-GB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9117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Translate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GB" sz="3200" dirty="0" smtClean="0"/>
              <a:t>I can run fast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3200" dirty="0" smtClean="0"/>
              <a:t>I want to swim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3200" dirty="0" smtClean="0"/>
              <a:t>I must sing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3200" dirty="0" smtClean="0"/>
              <a:t>I can eat fruit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3200" dirty="0" smtClean="0"/>
              <a:t>I can fly high</a:t>
            </a:r>
          </a:p>
          <a:p>
            <a:endParaRPr lang="en-GB" sz="3200" dirty="0" smtClean="0"/>
          </a:p>
          <a:p>
            <a:endParaRPr lang="en-GB" sz="32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86200" y="1600200"/>
            <a:ext cx="4800600" cy="4525963"/>
          </a:xfrm>
        </p:spPr>
        <p:txBody>
          <a:bodyPr>
            <a:normAutofit/>
          </a:bodyPr>
          <a:lstStyle/>
          <a:p>
            <a:r>
              <a:rPr lang="en-GB" sz="3200" dirty="0" err="1" smtClean="0">
                <a:solidFill>
                  <a:srgbClr val="FF0000"/>
                </a:solidFill>
              </a:rPr>
              <a:t>Ich</a:t>
            </a:r>
            <a:r>
              <a:rPr lang="en-GB" sz="3200" dirty="0" smtClean="0">
                <a:solidFill>
                  <a:srgbClr val="FF0000"/>
                </a:solidFill>
              </a:rPr>
              <a:t> </a:t>
            </a:r>
            <a:r>
              <a:rPr lang="en-GB" sz="3200" dirty="0" err="1" smtClean="0">
                <a:solidFill>
                  <a:srgbClr val="FF0000"/>
                </a:solidFill>
              </a:rPr>
              <a:t>kann</a:t>
            </a:r>
            <a:r>
              <a:rPr lang="en-GB" sz="3200" dirty="0" smtClean="0">
                <a:solidFill>
                  <a:srgbClr val="FF0000"/>
                </a:solidFill>
              </a:rPr>
              <a:t> </a:t>
            </a:r>
            <a:r>
              <a:rPr lang="en-GB" sz="3200" dirty="0" err="1" smtClean="0">
                <a:solidFill>
                  <a:srgbClr val="FF0000"/>
                </a:solidFill>
              </a:rPr>
              <a:t>schnell</a:t>
            </a:r>
            <a:r>
              <a:rPr lang="en-GB" sz="3200" dirty="0" smtClean="0">
                <a:solidFill>
                  <a:srgbClr val="FF0000"/>
                </a:solidFill>
              </a:rPr>
              <a:t> </a:t>
            </a:r>
            <a:r>
              <a:rPr lang="en-GB" sz="3200" dirty="0" err="1" smtClean="0">
                <a:solidFill>
                  <a:srgbClr val="FF0000"/>
                </a:solidFill>
              </a:rPr>
              <a:t>rennen</a:t>
            </a:r>
            <a:endParaRPr lang="en-GB" sz="3200" dirty="0" smtClean="0">
              <a:solidFill>
                <a:srgbClr val="FF0000"/>
              </a:solidFill>
            </a:endParaRPr>
          </a:p>
          <a:p>
            <a:r>
              <a:rPr lang="en-GB" sz="3200" dirty="0" err="1" smtClean="0">
                <a:solidFill>
                  <a:srgbClr val="FF0000"/>
                </a:solidFill>
              </a:rPr>
              <a:t>Ich</a:t>
            </a:r>
            <a:r>
              <a:rPr lang="en-GB" sz="3200" dirty="0" smtClean="0">
                <a:solidFill>
                  <a:srgbClr val="FF0000"/>
                </a:solidFill>
              </a:rPr>
              <a:t> will </a:t>
            </a:r>
            <a:r>
              <a:rPr lang="en-GB" sz="3200" dirty="0" err="1" smtClean="0">
                <a:solidFill>
                  <a:srgbClr val="FF0000"/>
                </a:solidFill>
              </a:rPr>
              <a:t>schwimmen</a:t>
            </a:r>
            <a:endParaRPr lang="en-GB" sz="3200" dirty="0" smtClean="0">
              <a:solidFill>
                <a:srgbClr val="FF0000"/>
              </a:solidFill>
            </a:endParaRPr>
          </a:p>
          <a:p>
            <a:r>
              <a:rPr lang="en-GB" sz="3200" dirty="0" err="1" smtClean="0">
                <a:solidFill>
                  <a:srgbClr val="FF0000"/>
                </a:solidFill>
              </a:rPr>
              <a:t>Ich</a:t>
            </a:r>
            <a:r>
              <a:rPr lang="en-GB" sz="3200" dirty="0" smtClean="0">
                <a:solidFill>
                  <a:srgbClr val="FF0000"/>
                </a:solidFill>
              </a:rPr>
              <a:t> muss </a:t>
            </a:r>
            <a:r>
              <a:rPr lang="en-GB" sz="3200" dirty="0" err="1" smtClean="0">
                <a:solidFill>
                  <a:srgbClr val="FF0000"/>
                </a:solidFill>
              </a:rPr>
              <a:t>singen</a:t>
            </a:r>
            <a:endParaRPr lang="en-GB" sz="3200" dirty="0" smtClean="0">
              <a:solidFill>
                <a:srgbClr val="FF0000"/>
              </a:solidFill>
            </a:endParaRPr>
          </a:p>
          <a:p>
            <a:r>
              <a:rPr lang="en-GB" sz="3200" dirty="0" err="1" smtClean="0">
                <a:solidFill>
                  <a:srgbClr val="FF0000"/>
                </a:solidFill>
              </a:rPr>
              <a:t>Ich</a:t>
            </a:r>
            <a:r>
              <a:rPr lang="en-GB" sz="3200" dirty="0" smtClean="0">
                <a:solidFill>
                  <a:srgbClr val="FF0000"/>
                </a:solidFill>
              </a:rPr>
              <a:t> </a:t>
            </a:r>
            <a:r>
              <a:rPr lang="en-GB" sz="3200" dirty="0" err="1" smtClean="0">
                <a:solidFill>
                  <a:srgbClr val="FF0000"/>
                </a:solidFill>
              </a:rPr>
              <a:t>kann</a:t>
            </a:r>
            <a:r>
              <a:rPr lang="en-GB" sz="3200" dirty="0" smtClean="0">
                <a:solidFill>
                  <a:srgbClr val="FF0000"/>
                </a:solidFill>
              </a:rPr>
              <a:t> </a:t>
            </a:r>
            <a:r>
              <a:rPr lang="en-GB" sz="3200" dirty="0" err="1" smtClean="0">
                <a:solidFill>
                  <a:srgbClr val="FF0000"/>
                </a:solidFill>
              </a:rPr>
              <a:t>Obst</a:t>
            </a:r>
            <a:r>
              <a:rPr lang="en-GB" sz="3200" dirty="0" smtClean="0">
                <a:solidFill>
                  <a:srgbClr val="FF0000"/>
                </a:solidFill>
              </a:rPr>
              <a:t> </a:t>
            </a:r>
            <a:r>
              <a:rPr lang="en-GB" sz="3200" dirty="0" err="1" smtClean="0">
                <a:solidFill>
                  <a:srgbClr val="FF0000"/>
                </a:solidFill>
              </a:rPr>
              <a:t>essen</a:t>
            </a:r>
            <a:endParaRPr lang="en-GB" sz="3200" dirty="0" smtClean="0">
              <a:solidFill>
                <a:srgbClr val="FF0000"/>
              </a:solidFill>
            </a:endParaRPr>
          </a:p>
          <a:p>
            <a:r>
              <a:rPr lang="en-GB" sz="3200" dirty="0" err="1" smtClean="0">
                <a:solidFill>
                  <a:srgbClr val="FF0000"/>
                </a:solidFill>
              </a:rPr>
              <a:t>Ich</a:t>
            </a:r>
            <a:r>
              <a:rPr lang="en-GB" sz="3200" dirty="0" smtClean="0">
                <a:solidFill>
                  <a:srgbClr val="FF0000"/>
                </a:solidFill>
              </a:rPr>
              <a:t> </a:t>
            </a:r>
            <a:r>
              <a:rPr lang="en-GB" sz="3200" dirty="0" err="1" smtClean="0">
                <a:solidFill>
                  <a:srgbClr val="FF0000"/>
                </a:solidFill>
              </a:rPr>
              <a:t>kann</a:t>
            </a:r>
            <a:r>
              <a:rPr lang="en-GB" sz="3200" dirty="0" smtClean="0">
                <a:solidFill>
                  <a:srgbClr val="FF0000"/>
                </a:solidFill>
              </a:rPr>
              <a:t> </a:t>
            </a:r>
            <a:r>
              <a:rPr lang="en-GB" sz="3200" dirty="0" err="1" smtClean="0">
                <a:solidFill>
                  <a:srgbClr val="FF0000"/>
                </a:solidFill>
              </a:rPr>
              <a:t>hoch</a:t>
            </a:r>
            <a:r>
              <a:rPr lang="en-GB" sz="3200" dirty="0" smtClean="0">
                <a:solidFill>
                  <a:srgbClr val="FF0000"/>
                </a:solidFill>
              </a:rPr>
              <a:t> </a:t>
            </a:r>
            <a:r>
              <a:rPr lang="en-GB" sz="3200" dirty="0" err="1" smtClean="0">
                <a:solidFill>
                  <a:srgbClr val="FF0000"/>
                </a:solidFill>
              </a:rPr>
              <a:t>fliegen</a:t>
            </a:r>
            <a:endParaRPr lang="en-GB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9077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609600" y="4724400"/>
            <a:ext cx="8229600" cy="17906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143000" y="685800"/>
            <a:ext cx="6324600" cy="1475780"/>
          </a:xfrm>
          <a:prstGeom prst="rect">
            <a:avLst/>
          </a:prstGeom>
          <a:noFill/>
          <a:scene3d>
            <a:camera prst="isometricOffAxis1Right"/>
            <a:lightRig rig="threePt" dir="t"/>
          </a:scene3d>
        </p:spPr>
        <p:txBody>
          <a:bodyPr wrap="none" lIns="91440" tIns="45720" rIns="91440" bIns="45720">
            <a:prstTxWarp prst="textCanUp">
              <a:avLst/>
            </a:prstTxWarp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Writing Task</a:t>
            </a:r>
            <a:endParaRPr lang="en-US" sz="54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77982" y="4114800"/>
            <a:ext cx="8229600" cy="16625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dirty="0" smtClean="0"/>
              <a:t>A sentence using verbs under each picture</a:t>
            </a:r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2133600" y="2514600"/>
            <a:ext cx="4572000" cy="497029"/>
          </a:xfrm>
          <a:prstGeom prst="rect">
            <a:avLst/>
          </a:prstGeom>
          <a:noFill/>
          <a:scene3d>
            <a:camera prst="isometricOffAxis1Right"/>
            <a:lightRig rig="threePt" dir="t"/>
          </a:scene3d>
        </p:spPr>
        <p:txBody>
          <a:bodyPr wrap="none" lIns="91440" tIns="45720" rIns="91440" bIns="45720">
            <a:prstTxWarp prst="textCanUp">
              <a:avLst/>
            </a:prstTxWarp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5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Extension</a:t>
            </a:r>
            <a:endParaRPr lang="en-US" sz="54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89127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http://ts4.mm.bing.net/images/thumbnail.aspx?q=1610562471095&amp;id=63fb67c96104385e1403f2551571ea05"/>
          <p:cNvPicPr>
            <a:picLocks noChangeAspect="1" noChangeArrowheads="1"/>
          </p:cNvPicPr>
          <p:nvPr/>
        </p:nvPicPr>
        <p:blipFill>
          <a:blip r:embed="rId2" cstate="print">
            <a:lum bright="85000" contrast="-23000"/>
          </a:blip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962" y="548680"/>
            <a:ext cx="9144000" cy="720080"/>
          </a:xfrm>
        </p:spPr>
        <p:txBody>
          <a:bodyPr>
            <a:normAutofit fontScale="90000"/>
          </a:bodyPr>
          <a:lstStyle/>
          <a:p>
            <a:r>
              <a:rPr lang="en-GB" sz="6000" b="1" dirty="0" smtClean="0"/>
              <a:t> </a:t>
            </a:r>
            <a:br>
              <a:rPr lang="en-GB" sz="6000" b="1" dirty="0" smtClean="0"/>
            </a:br>
            <a:r>
              <a:rPr lang="en-GB" sz="6000" b="1" dirty="0" smtClean="0"/>
              <a:t>German Dictionary 3</a:t>
            </a:r>
            <a:br>
              <a:rPr lang="en-GB" sz="6000" b="1" dirty="0" smtClean="0"/>
            </a:br>
            <a:endParaRPr lang="en-GB" sz="3300" b="1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9512" y="1676399"/>
            <a:ext cx="8735888" cy="5181599"/>
          </a:xfrm>
        </p:spPr>
        <p:txBody>
          <a:bodyPr>
            <a:normAutofit lnSpcReduction="10000"/>
          </a:bodyPr>
          <a:lstStyle/>
          <a:p>
            <a:pPr lvl="0"/>
            <a:r>
              <a:rPr lang="en-GB" u="sng" dirty="0" smtClean="0">
                <a:solidFill>
                  <a:schemeClr val="tx1"/>
                </a:solidFill>
              </a:rPr>
              <a:t>LO</a:t>
            </a:r>
            <a:r>
              <a:rPr lang="en-GB" dirty="0" smtClean="0">
                <a:solidFill>
                  <a:schemeClr val="tx1"/>
                </a:solidFill>
              </a:rPr>
              <a:t>: Use an English-German Dictionary</a:t>
            </a:r>
          </a:p>
          <a:p>
            <a:pPr lvl="0" algn="l"/>
            <a:r>
              <a:rPr lang="en-GB" dirty="0" smtClean="0">
                <a:solidFill>
                  <a:schemeClr val="tx1"/>
                </a:solidFill>
              </a:rPr>
              <a:t> </a:t>
            </a:r>
            <a:r>
              <a:rPr lang="en-GB" u="sng" dirty="0" smtClean="0">
                <a:solidFill>
                  <a:schemeClr val="tx1"/>
                </a:solidFill>
              </a:rPr>
              <a:t>SC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chemeClr val="tx1"/>
                </a:solidFill>
              </a:rPr>
              <a:t>I can </a:t>
            </a:r>
            <a:r>
              <a:rPr lang="en-GB" dirty="0" smtClean="0">
                <a:solidFill>
                  <a:schemeClr val="tx1"/>
                </a:solidFill>
              </a:rPr>
              <a:t>find adjectives to describe animals and characters</a:t>
            </a:r>
            <a:endParaRPr lang="en-GB" dirty="0" smtClean="0">
              <a:solidFill>
                <a:schemeClr val="tx1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chemeClr val="tx1"/>
                </a:solidFill>
              </a:rPr>
              <a:t>I can find </a:t>
            </a:r>
            <a:r>
              <a:rPr lang="en-GB" dirty="0" smtClean="0">
                <a:solidFill>
                  <a:schemeClr val="tx1"/>
                </a:solidFill>
              </a:rPr>
              <a:t>other kinds of words to talk about animals and characters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chemeClr val="tx1"/>
                </a:solidFill>
              </a:rPr>
              <a:t>I can use modal verbs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chemeClr val="tx1"/>
                </a:solidFill>
              </a:rPr>
              <a:t>I can find other verbs to use in a sentence with modal verbs</a:t>
            </a:r>
            <a:r>
              <a:rPr lang="en-GB" dirty="0" smtClean="0">
                <a:solidFill>
                  <a:schemeClr val="tx1"/>
                </a:solidFill>
              </a:rPr>
              <a:t/>
            </a:r>
            <a:br>
              <a:rPr lang="en-GB" dirty="0" smtClean="0">
                <a:solidFill>
                  <a:schemeClr val="tx1"/>
                </a:solidFill>
              </a:rPr>
            </a:br>
            <a:endParaRPr lang="en-GB" dirty="0" smtClean="0">
              <a:solidFill>
                <a:schemeClr val="tx1"/>
              </a:solidFill>
            </a:endParaRPr>
          </a:p>
          <a:p>
            <a:pPr marL="457200" lvl="0" indent="-457200" algn="l">
              <a:buFont typeface="Arial" panose="020B0604020202020204" pitchFamily="34" charset="0"/>
              <a:buChar char="•"/>
            </a:pPr>
            <a:endParaRPr lang="en-GB" dirty="0">
              <a:solidFill>
                <a:schemeClr val="tx1"/>
              </a:solidFill>
            </a:endParaRPr>
          </a:p>
          <a:p>
            <a:pPr marL="457200" indent="-457200" algn="l">
              <a:buFont typeface="Arial" pitchFamily="34" charset="0"/>
              <a:buChar char="•"/>
            </a:pPr>
            <a:endParaRPr lang="en-GB" dirty="0">
              <a:solidFill>
                <a:schemeClr val="tx1"/>
              </a:solidFill>
            </a:endParaRPr>
          </a:p>
          <a:p>
            <a:pPr marL="457200" lvl="0" indent="-457200" algn="l">
              <a:buFont typeface="Arial" panose="020B0604020202020204" pitchFamily="34" charset="0"/>
              <a:buChar char="•"/>
            </a:pPr>
            <a:endParaRPr lang="en-GB" dirty="0" smtClean="0">
              <a:solidFill>
                <a:schemeClr val="tx1"/>
              </a:solidFill>
            </a:endParaRPr>
          </a:p>
          <a:p>
            <a:pPr marL="457200" lvl="0" indent="-457200" algn="l">
              <a:buFont typeface="Arial" panose="020B0604020202020204" pitchFamily="34" charset="0"/>
              <a:buChar char="•"/>
            </a:pPr>
            <a:endParaRPr lang="en-GB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8122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http://ts4.mm.bing.net/images/thumbnail.aspx?q=1610562471095&amp;id=63fb67c96104385e1403f2551571ea05"/>
          <p:cNvPicPr>
            <a:picLocks noChangeAspect="1" noChangeArrowheads="1"/>
          </p:cNvPicPr>
          <p:nvPr/>
        </p:nvPicPr>
        <p:blipFill>
          <a:blip r:embed="rId3" cstate="print">
            <a:lum bright="85000" contrast="-23000"/>
          </a:blip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559087" y="1166017"/>
            <a:ext cx="4038600" cy="4525963"/>
          </a:xfrm>
        </p:spPr>
        <p:txBody>
          <a:bodyPr>
            <a:noAutofit/>
          </a:bodyPr>
          <a:lstStyle/>
          <a:p>
            <a:r>
              <a:rPr lang="en-GB" sz="2600" b="1" dirty="0" smtClean="0"/>
              <a:t>Yes, correct</a:t>
            </a:r>
          </a:p>
          <a:p>
            <a:r>
              <a:rPr lang="en-GB" sz="2600" b="1" dirty="0" smtClean="0"/>
              <a:t>No, incorrect</a:t>
            </a:r>
          </a:p>
          <a:p>
            <a:r>
              <a:rPr lang="en-GB" sz="2600" b="1" dirty="0" smtClean="0"/>
              <a:t>Good</a:t>
            </a:r>
          </a:p>
          <a:p>
            <a:r>
              <a:rPr lang="en-GB" sz="2600" b="1" dirty="0" smtClean="0"/>
              <a:t>Super</a:t>
            </a:r>
          </a:p>
          <a:p>
            <a:r>
              <a:rPr lang="en-GB" sz="2600" b="1" dirty="0" smtClean="0"/>
              <a:t>Excellent</a:t>
            </a:r>
          </a:p>
          <a:p>
            <a:r>
              <a:rPr lang="en-GB" sz="2600" b="1" dirty="0" smtClean="0"/>
              <a:t>Fantastic</a:t>
            </a:r>
          </a:p>
          <a:p>
            <a:r>
              <a:rPr lang="en-GB" sz="2600" b="1" dirty="0" smtClean="0"/>
              <a:t>Brilliant</a:t>
            </a:r>
          </a:p>
          <a:p>
            <a:r>
              <a:rPr lang="en-GB" sz="2600" b="1" dirty="0" smtClean="0"/>
              <a:t>Wonderful</a:t>
            </a:r>
          </a:p>
          <a:p>
            <a:r>
              <a:rPr lang="en-GB" sz="2600" b="1" dirty="0" smtClean="0"/>
              <a:t>Great</a:t>
            </a:r>
          </a:p>
          <a:p>
            <a:r>
              <a:rPr lang="en-GB" sz="2600" b="1" dirty="0" smtClean="0"/>
              <a:t>Tremendous/super/great</a:t>
            </a:r>
          </a:p>
          <a:p>
            <a:r>
              <a:rPr lang="en-GB" sz="2600" b="1" dirty="0" smtClean="0"/>
              <a:t>Beautiful/great</a:t>
            </a:r>
            <a:endParaRPr lang="en-GB" sz="2600" b="1" dirty="0"/>
          </a:p>
        </p:txBody>
      </p:sp>
      <p:sp>
        <p:nvSpPr>
          <p:cNvPr id="9" name="Content Placeholder 8"/>
          <p:cNvSpPr>
            <a:spLocks noGrp="1"/>
          </p:cNvSpPr>
          <p:nvPr>
            <p:ph sz="half" idx="1"/>
          </p:nvPr>
        </p:nvSpPr>
        <p:spPr>
          <a:xfrm>
            <a:off x="4572000" y="1166017"/>
            <a:ext cx="4038600" cy="4525963"/>
          </a:xfrm>
        </p:spPr>
        <p:txBody>
          <a:bodyPr>
            <a:noAutofit/>
          </a:bodyPr>
          <a:lstStyle/>
          <a:p>
            <a:r>
              <a:rPr lang="en-GB" sz="2600" b="1" dirty="0" err="1" smtClean="0">
                <a:solidFill>
                  <a:srgbClr val="FF0000"/>
                </a:solidFill>
              </a:rPr>
              <a:t>Ja</a:t>
            </a:r>
            <a:r>
              <a:rPr lang="en-GB" sz="2600" b="1" dirty="0" smtClean="0">
                <a:solidFill>
                  <a:srgbClr val="FF0000"/>
                </a:solidFill>
              </a:rPr>
              <a:t>, </a:t>
            </a:r>
            <a:r>
              <a:rPr lang="en-GB" sz="2600" b="1" dirty="0" err="1" smtClean="0">
                <a:solidFill>
                  <a:srgbClr val="FF0000"/>
                </a:solidFill>
              </a:rPr>
              <a:t>Richtig</a:t>
            </a:r>
            <a:endParaRPr lang="en-GB" sz="2600" b="1" dirty="0" smtClean="0">
              <a:solidFill>
                <a:srgbClr val="FF0000"/>
              </a:solidFill>
            </a:endParaRPr>
          </a:p>
          <a:p>
            <a:r>
              <a:rPr lang="en-GB" sz="2600" b="1" dirty="0" smtClean="0">
                <a:solidFill>
                  <a:srgbClr val="FF0000"/>
                </a:solidFill>
              </a:rPr>
              <a:t>Nein, </a:t>
            </a:r>
            <a:r>
              <a:rPr lang="en-GB" sz="2600" b="1" dirty="0" err="1" smtClean="0">
                <a:solidFill>
                  <a:srgbClr val="FF0000"/>
                </a:solidFill>
              </a:rPr>
              <a:t>Falsch</a:t>
            </a:r>
            <a:endParaRPr lang="en-GB" sz="2600" b="1" dirty="0" smtClean="0">
              <a:solidFill>
                <a:srgbClr val="FF0000"/>
              </a:solidFill>
            </a:endParaRPr>
          </a:p>
          <a:p>
            <a:r>
              <a:rPr lang="en-GB" sz="2600" b="1" dirty="0" smtClean="0">
                <a:solidFill>
                  <a:srgbClr val="FF0000"/>
                </a:solidFill>
              </a:rPr>
              <a:t>Gut</a:t>
            </a:r>
          </a:p>
          <a:p>
            <a:r>
              <a:rPr lang="en-GB" sz="2600" b="1" dirty="0" smtClean="0">
                <a:solidFill>
                  <a:srgbClr val="FF0000"/>
                </a:solidFill>
              </a:rPr>
              <a:t>Super</a:t>
            </a:r>
          </a:p>
          <a:p>
            <a:r>
              <a:rPr lang="en-GB" sz="2600" b="1" dirty="0" err="1" smtClean="0">
                <a:solidFill>
                  <a:srgbClr val="FF0000"/>
                </a:solidFill>
              </a:rPr>
              <a:t>Ausgezeichnet</a:t>
            </a:r>
            <a:endParaRPr lang="en-GB" sz="2600" b="1" dirty="0" smtClean="0">
              <a:solidFill>
                <a:srgbClr val="FF0000"/>
              </a:solidFill>
            </a:endParaRPr>
          </a:p>
          <a:p>
            <a:r>
              <a:rPr lang="en-GB" sz="2600" b="1" dirty="0" err="1" smtClean="0">
                <a:solidFill>
                  <a:srgbClr val="FF0000"/>
                </a:solidFill>
              </a:rPr>
              <a:t>Fantastisch</a:t>
            </a:r>
            <a:endParaRPr lang="en-GB" sz="2600" b="1" dirty="0" smtClean="0">
              <a:solidFill>
                <a:srgbClr val="FF0000"/>
              </a:solidFill>
            </a:endParaRPr>
          </a:p>
          <a:p>
            <a:r>
              <a:rPr lang="en-GB" sz="2600" b="1" dirty="0" smtClean="0">
                <a:solidFill>
                  <a:srgbClr val="FF0000"/>
                </a:solidFill>
              </a:rPr>
              <a:t>Brilliant</a:t>
            </a:r>
          </a:p>
          <a:p>
            <a:r>
              <a:rPr lang="en-GB" sz="2600" b="1" dirty="0" err="1" smtClean="0">
                <a:solidFill>
                  <a:srgbClr val="FF0000"/>
                </a:solidFill>
              </a:rPr>
              <a:t>Wunderbar</a:t>
            </a:r>
            <a:endParaRPr lang="en-GB" sz="2600" b="1" dirty="0" smtClean="0">
              <a:solidFill>
                <a:srgbClr val="FF0000"/>
              </a:solidFill>
            </a:endParaRPr>
          </a:p>
          <a:p>
            <a:r>
              <a:rPr lang="en-GB" sz="2600" b="1" dirty="0" err="1" smtClean="0">
                <a:solidFill>
                  <a:srgbClr val="FF0000"/>
                </a:solidFill>
              </a:rPr>
              <a:t>Großartig</a:t>
            </a:r>
            <a:endParaRPr lang="en-GB" sz="2600" b="1" dirty="0" smtClean="0">
              <a:solidFill>
                <a:srgbClr val="FF0000"/>
              </a:solidFill>
            </a:endParaRPr>
          </a:p>
          <a:p>
            <a:r>
              <a:rPr lang="en-GB" sz="2600" b="1" dirty="0" smtClean="0">
                <a:solidFill>
                  <a:srgbClr val="FF0000"/>
                </a:solidFill>
              </a:rPr>
              <a:t>Prima</a:t>
            </a:r>
          </a:p>
          <a:p>
            <a:r>
              <a:rPr lang="en-GB" sz="2600" b="1" dirty="0" err="1" smtClean="0">
                <a:solidFill>
                  <a:srgbClr val="FF0000"/>
                </a:solidFill>
              </a:rPr>
              <a:t>Schön</a:t>
            </a:r>
            <a:endParaRPr lang="en-GB" sz="2600" b="1" dirty="0">
              <a:solidFill>
                <a:srgbClr val="FF0000"/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27856"/>
            <a:ext cx="8229600" cy="1143000"/>
          </a:xfrm>
        </p:spPr>
        <p:txBody>
          <a:bodyPr/>
          <a:lstStyle/>
          <a:p>
            <a:r>
              <a:rPr lang="en-GB" b="1" dirty="0" smtClean="0"/>
              <a:t>Das </a:t>
            </a:r>
            <a:r>
              <a:rPr lang="en-GB" b="1" dirty="0" err="1" smtClean="0"/>
              <a:t>Kartenspiel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3281940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/>
              <a:t>I am – </a:t>
            </a:r>
            <a:r>
              <a:rPr lang="en-GB" b="1" dirty="0" err="1" smtClean="0">
                <a:solidFill>
                  <a:srgbClr val="FF0000"/>
                </a:solidFill>
              </a:rPr>
              <a:t>ich</a:t>
            </a:r>
            <a:r>
              <a:rPr lang="en-GB" b="1" dirty="0" smtClean="0">
                <a:solidFill>
                  <a:srgbClr val="FF0000"/>
                </a:solidFill>
              </a:rPr>
              <a:t> bin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GB" sz="3200" dirty="0" smtClean="0"/>
              <a:t>I run …</a:t>
            </a:r>
          </a:p>
          <a:p>
            <a:r>
              <a:rPr lang="en-GB" sz="3200" dirty="0" smtClean="0"/>
              <a:t>I go in …</a:t>
            </a:r>
          </a:p>
          <a:p>
            <a:r>
              <a:rPr lang="en-GB" sz="3200" dirty="0" smtClean="0"/>
              <a:t>I play with …</a:t>
            </a:r>
          </a:p>
          <a:p>
            <a:r>
              <a:rPr lang="en-GB" sz="3200" dirty="0" smtClean="0"/>
              <a:t>I like to eat …</a:t>
            </a:r>
          </a:p>
          <a:p>
            <a:r>
              <a:rPr lang="en-GB" sz="3200" dirty="0" smtClean="0"/>
              <a:t>I swim …</a:t>
            </a:r>
          </a:p>
          <a:p>
            <a:r>
              <a:rPr lang="en-GB" sz="3200" dirty="0" smtClean="0"/>
              <a:t>I like …</a:t>
            </a:r>
          </a:p>
          <a:p>
            <a:r>
              <a:rPr lang="en-GB" sz="3200" dirty="0" smtClean="0"/>
              <a:t>I do / I make …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GB" sz="3200" dirty="0" err="1" smtClean="0">
                <a:solidFill>
                  <a:srgbClr val="FF0000"/>
                </a:solidFill>
              </a:rPr>
              <a:t>Ich</a:t>
            </a:r>
            <a:r>
              <a:rPr lang="en-GB" sz="3200" dirty="0" smtClean="0">
                <a:solidFill>
                  <a:srgbClr val="FF0000"/>
                </a:solidFill>
              </a:rPr>
              <a:t> </a:t>
            </a:r>
            <a:r>
              <a:rPr lang="en-GB" sz="3200" dirty="0" err="1" smtClean="0">
                <a:solidFill>
                  <a:srgbClr val="FF0000"/>
                </a:solidFill>
              </a:rPr>
              <a:t>renne</a:t>
            </a:r>
            <a:r>
              <a:rPr lang="en-GB" sz="3200" dirty="0">
                <a:solidFill>
                  <a:srgbClr val="FF0000"/>
                </a:solidFill>
              </a:rPr>
              <a:t> </a:t>
            </a:r>
            <a:r>
              <a:rPr lang="en-GB" sz="3200" dirty="0" smtClean="0">
                <a:solidFill>
                  <a:srgbClr val="FF0000"/>
                </a:solidFill>
              </a:rPr>
              <a:t>…</a:t>
            </a:r>
          </a:p>
          <a:p>
            <a:r>
              <a:rPr lang="en-GB" sz="3200" dirty="0" err="1" smtClean="0">
                <a:solidFill>
                  <a:srgbClr val="FF0000"/>
                </a:solidFill>
              </a:rPr>
              <a:t>Ich</a:t>
            </a:r>
            <a:r>
              <a:rPr lang="en-GB" sz="3200" dirty="0" smtClean="0">
                <a:solidFill>
                  <a:srgbClr val="FF0000"/>
                </a:solidFill>
              </a:rPr>
              <a:t> </a:t>
            </a:r>
            <a:r>
              <a:rPr lang="en-GB" sz="3200" dirty="0" err="1" smtClean="0">
                <a:solidFill>
                  <a:srgbClr val="FF0000"/>
                </a:solidFill>
              </a:rPr>
              <a:t>gehe</a:t>
            </a:r>
            <a:r>
              <a:rPr lang="en-GB" sz="3200" dirty="0" smtClean="0">
                <a:solidFill>
                  <a:srgbClr val="FF0000"/>
                </a:solidFill>
              </a:rPr>
              <a:t> in …</a:t>
            </a:r>
          </a:p>
          <a:p>
            <a:r>
              <a:rPr lang="en-GB" sz="3200" dirty="0" err="1" smtClean="0">
                <a:solidFill>
                  <a:srgbClr val="FF0000"/>
                </a:solidFill>
              </a:rPr>
              <a:t>Ich</a:t>
            </a:r>
            <a:r>
              <a:rPr lang="en-GB" sz="3200" dirty="0" smtClean="0">
                <a:solidFill>
                  <a:srgbClr val="FF0000"/>
                </a:solidFill>
              </a:rPr>
              <a:t> </a:t>
            </a:r>
            <a:r>
              <a:rPr lang="en-GB" sz="3200" dirty="0" err="1" smtClean="0">
                <a:solidFill>
                  <a:srgbClr val="FF0000"/>
                </a:solidFill>
              </a:rPr>
              <a:t>spiele</a:t>
            </a:r>
            <a:r>
              <a:rPr lang="en-GB" sz="3200" dirty="0" smtClean="0">
                <a:solidFill>
                  <a:srgbClr val="FF0000"/>
                </a:solidFill>
              </a:rPr>
              <a:t> </a:t>
            </a:r>
            <a:r>
              <a:rPr lang="en-GB" sz="3200" dirty="0" err="1" smtClean="0">
                <a:solidFill>
                  <a:srgbClr val="FF0000"/>
                </a:solidFill>
              </a:rPr>
              <a:t>mit</a:t>
            </a:r>
            <a:r>
              <a:rPr lang="en-GB" sz="3200" dirty="0" smtClean="0">
                <a:solidFill>
                  <a:srgbClr val="FF0000"/>
                </a:solidFill>
              </a:rPr>
              <a:t> …</a:t>
            </a:r>
          </a:p>
          <a:p>
            <a:r>
              <a:rPr lang="en-GB" sz="3200" dirty="0" err="1" smtClean="0">
                <a:solidFill>
                  <a:srgbClr val="FF0000"/>
                </a:solidFill>
              </a:rPr>
              <a:t>Ich</a:t>
            </a:r>
            <a:r>
              <a:rPr lang="en-GB" sz="3200" dirty="0" smtClean="0">
                <a:solidFill>
                  <a:srgbClr val="FF0000"/>
                </a:solidFill>
              </a:rPr>
              <a:t> </a:t>
            </a:r>
            <a:r>
              <a:rPr lang="en-GB" sz="3200" dirty="0" err="1" smtClean="0">
                <a:solidFill>
                  <a:srgbClr val="FF0000"/>
                </a:solidFill>
              </a:rPr>
              <a:t>esse</a:t>
            </a:r>
            <a:r>
              <a:rPr lang="en-GB" sz="3200" dirty="0" smtClean="0">
                <a:solidFill>
                  <a:srgbClr val="FF0000"/>
                </a:solidFill>
              </a:rPr>
              <a:t> </a:t>
            </a:r>
            <a:r>
              <a:rPr lang="en-GB" sz="3200" dirty="0" err="1" smtClean="0">
                <a:solidFill>
                  <a:srgbClr val="FF0000"/>
                </a:solidFill>
              </a:rPr>
              <a:t>gern</a:t>
            </a:r>
            <a:r>
              <a:rPr lang="en-GB" sz="3200" dirty="0" smtClean="0">
                <a:solidFill>
                  <a:srgbClr val="FF0000"/>
                </a:solidFill>
              </a:rPr>
              <a:t> …</a:t>
            </a:r>
          </a:p>
          <a:p>
            <a:r>
              <a:rPr lang="en-GB" sz="3200" dirty="0" err="1" smtClean="0">
                <a:solidFill>
                  <a:srgbClr val="FF0000"/>
                </a:solidFill>
              </a:rPr>
              <a:t>Ich</a:t>
            </a:r>
            <a:r>
              <a:rPr lang="en-GB" sz="3200" dirty="0" smtClean="0">
                <a:solidFill>
                  <a:srgbClr val="FF0000"/>
                </a:solidFill>
              </a:rPr>
              <a:t> </a:t>
            </a:r>
            <a:r>
              <a:rPr lang="en-GB" sz="3200" dirty="0" err="1" smtClean="0">
                <a:solidFill>
                  <a:srgbClr val="FF0000"/>
                </a:solidFill>
              </a:rPr>
              <a:t>schwimme</a:t>
            </a:r>
            <a:r>
              <a:rPr lang="en-GB" sz="3200" dirty="0" smtClean="0">
                <a:solidFill>
                  <a:srgbClr val="FF0000"/>
                </a:solidFill>
              </a:rPr>
              <a:t> …</a:t>
            </a:r>
          </a:p>
          <a:p>
            <a:r>
              <a:rPr lang="en-GB" sz="3200" dirty="0" err="1" smtClean="0">
                <a:solidFill>
                  <a:srgbClr val="FF0000"/>
                </a:solidFill>
              </a:rPr>
              <a:t>Ich</a:t>
            </a:r>
            <a:r>
              <a:rPr lang="en-GB" sz="3200" dirty="0" smtClean="0">
                <a:solidFill>
                  <a:srgbClr val="FF0000"/>
                </a:solidFill>
              </a:rPr>
              <a:t> mag …</a:t>
            </a:r>
          </a:p>
          <a:p>
            <a:r>
              <a:rPr lang="en-GB" sz="3200" dirty="0" err="1" smtClean="0">
                <a:solidFill>
                  <a:srgbClr val="FF0000"/>
                </a:solidFill>
              </a:rPr>
              <a:t>Ich</a:t>
            </a:r>
            <a:r>
              <a:rPr lang="en-GB" sz="3200" dirty="0" smtClean="0">
                <a:solidFill>
                  <a:srgbClr val="FF0000"/>
                </a:solidFill>
              </a:rPr>
              <a:t> </a:t>
            </a:r>
            <a:r>
              <a:rPr lang="en-GB" sz="3200" dirty="0" err="1" smtClean="0">
                <a:solidFill>
                  <a:srgbClr val="FF0000"/>
                </a:solidFill>
              </a:rPr>
              <a:t>mache</a:t>
            </a:r>
            <a:r>
              <a:rPr lang="en-GB" sz="3200" dirty="0" smtClean="0">
                <a:solidFill>
                  <a:srgbClr val="FF0000"/>
                </a:solidFill>
              </a:rPr>
              <a:t> …</a:t>
            </a:r>
            <a:endParaRPr lang="en-GB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114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/>
              <a:t>The mouse – </a:t>
            </a:r>
            <a:r>
              <a:rPr lang="en-GB" b="1" dirty="0" smtClean="0">
                <a:solidFill>
                  <a:srgbClr val="FF0000"/>
                </a:solidFill>
              </a:rPr>
              <a:t>die </a:t>
            </a:r>
            <a:r>
              <a:rPr lang="en-GB" b="1" dirty="0" err="1" smtClean="0">
                <a:solidFill>
                  <a:srgbClr val="FF0000"/>
                </a:solidFill>
              </a:rPr>
              <a:t>Maus</a:t>
            </a:r>
            <a:endParaRPr lang="en-GB" b="1" dirty="0">
              <a:solidFill>
                <a:srgbClr val="FF00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676400"/>
            <a:ext cx="5320812" cy="3689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0275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/>
              <a:t>The insect – </a:t>
            </a:r>
            <a:r>
              <a:rPr lang="en-GB" b="1" dirty="0" smtClean="0">
                <a:solidFill>
                  <a:srgbClr val="FF0000"/>
                </a:solidFill>
              </a:rPr>
              <a:t>das </a:t>
            </a:r>
            <a:r>
              <a:rPr lang="en-GB" b="1" dirty="0" err="1" smtClean="0">
                <a:solidFill>
                  <a:srgbClr val="FF0000"/>
                </a:solidFill>
              </a:rPr>
              <a:t>Insekt</a:t>
            </a:r>
            <a:endParaRPr lang="en-GB" b="1" dirty="0">
              <a:solidFill>
                <a:srgbClr val="FF0000"/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600200"/>
            <a:ext cx="54864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5279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/>
              <a:t>The zebra – </a:t>
            </a:r>
            <a:r>
              <a:rPr lang="en-GB" b="1" dirty="0" smtClean="0">
                <a:solidFill>
                  <a:srgbClr val="FF0000"/>
                </a:solidFill>
              </a:rPr>
              <a:t>das Zebra</a:t>
            </a:r>
            <a:endParaRPr lang="en-GB" b="1" dirty="0">
              <a:solidFill>
                <a:srgbClr val="FF000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676400"/>
            <a:ext cx="6553200" cy="428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19420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/>
              <a:t>The monkey – </a:t>
            </a:r>
            <a:r>
              <a:rPr lang="en-GB" b="1" dirty="0" smtClean="0">
                <a:solidFill>
                  <a:srgbClr val="FF0000"/>
                </a:solidFill>
              </a:rPr>
              <a:t>der </a:t>
            </a:r>
            <a:r>
              <a:rPr lang="en-GB" b="1" dirty="0" err="1" smtClean="0">
                <a:solidFill>
                  <a:srgbClr val="FF0000"/>
                </a:solidFill>
              </a:rPr>
              <a:t>Affe</a:t>
            </a:r>
            <a:endParaRPr lang="en-GB" b="1" dirty="0">
              <a:solidFill>
                <a:srgbClr val="FF0000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447800"/>
            <a:ext cx="48006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84790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/>
              <a:t>The turtle – </a:t>
            </a:r>
            <a:r>
              <a:rPr lang="en-GB" b="1" dirty="0" smtClean="0">
                <a:solidFill>
                  <a:srgbClr val="FF0000"/>
                </a:solidFill>
              </a:rPr>
              <a:t>die </a:t>
            </a:r>
            <a:r>
              <a:rPr lang="en-GB" b="1" dirty="0" err="1" smtClean="0">
                <a:solidFill>
                  <a:srgbClr val="FF0000"/>
                </a:solidFill>
              </a:rPr>
              <a:t>Schildkröte</a:t>
            </a:r>
            <a:endParaRPr lang="en-GB" b="1" dirty="0">
              <a:solidFill>
                <a:srgbClr val="FF0000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676400"/>
            <a:ext cx="7010400" cy="438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3767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294</TotalTime>
  <Words>478</Words>
  <Application>Microsoft Office PowerPoint</Application>
  <PresentationFormat>On-screen Show (4:3)</PresentationFormat>
  <Paragraphs>166</Paragraphs>
  <Slides>27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Office Theme</vt:lpstr>
      <vt:lpstr>www.zeitfuerdeutsch.com</vt:lpstr>
      <vt:lpstr>  German Dictionary 3 </vt:lpstr>
      <vt:lpstr>Das Kartenspiel</vt:lpstr>
      <vt:lpstr>I am – ich bin</vt:lpstr>
      <vt:lpstr>The mouse – die Maus</vt:lpstr>
      <vt:lpstr>The insect – das Insekt</vt:lpstr>
      <vt:lpstr>The zebra – das Zebra</vt:lpstr>
      <vt:lpstr>The monkey – der Affe</vt:lpstr>
      <vt:lpstr>The turtle – die Schildkröte</vt:lpstr>
      <vt:lpstr>The owl – die Eule</vt:lpstr>
      <vt:lpstr>The spider – die Spinne</vt:lpstr>
      <vt:lpstr>The seal – der Seehund</vt:lpstr>
      <vt:lpstr>The human – der Mensch</vt:lpstr>
      <vt:lpstr>The squirrel – das Eichhörnchen</vt:lpstr>
      <vt:lpstr>I am – ich bin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To be able to - Können</vt:lpstr>
      <vt:lpstr>Secret Signal</vt:lpstr>
      <vt:lpstr>To have to - Müssen</vt:lpstr>
      <vt:lpstr>To want - Wollen</vt:lpstr>
      <vt:lpstr>Translate</vt:lpstr>
      <vt:lpstr>PowerPoint Presentation</vt:lpstr>
      <vt:lpstr>  German Dictionary 3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www.zeitfuerdeutsch.com</dc:title>
  <dc:creator>Sean Sullivan</dc:creator>
  <cp:lastModifiedBy>Sean Sullivan</cp:lastModifiedBy>
  <cp:revision>35</cp:revision>
  <dcterms:created xsi:type="dcterms:W3CDTF">2006-08-16T00:00:00Z</dcterms:created>
  <dcterms:modified xsi:type="dcterms:W3CDTF">2017-06-20T12:41:59Z</dcterms:modified>
</cp:coreProperties>
</file>