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313" r:id="rId3"/>
    <p:sldId id="259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9" r:id="rId12"/>
    <p:sldId id="334" r:id="rId13"/>
    <p:sldId id="335" r:id="rId14"/>
    <p:sldId id="336" r:id="rId15"/>
    <p:sldId id="337" r:id="rId16"/>
    <p:sldId id="338" r:id="rId17"/>
    <p:sldId id="340" r:id="rId18"/>
    <p:sldId id="341" r:id="rId19"/>
    <p:sldId id="342" r:id="rId20"/>
    <p:sldId id="343" r:id="rId21"/>
    <p:sldId id="344" r:id="rId22"/>
    <p:sldId id="345" r:id="rId23"/>
    <p:sldId id="349" r:id="rId24"/>
    <p:sldId id="348" r:id="rId25"/>
    <p:sldId id="352" r:id="rId26"/>
    <p:sldId id="354" r:id="rId27"/>
    <p:sldId id="362" r:id="rId28"/>
    <p:sldId id="353" r:id="rId29"/>
    <p:sldId id="355" r:id="rId30"/>
    <p:sldId id="357" r:id="rId31"/>
    <p:sldId id="356" r:id="rId32"/>
    <p:sldId id="358" r:id="rId33"/>
    <p:sldId id="359" r:id="rId34"/>
    <p:sldId id="36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27729-395D-428F-A542-1A0D41880150}" type="datetimeFigureOut">
              <a:rPr lang="en-GB" smtClean="0"/>
              <a:t>13/04/2017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47C8A-F312-48E5-92D9-B701136C86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54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13/04/2017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48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13/04/2017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11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13/04/2017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334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13/04/2017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500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13/04/2017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58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13/04/2017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87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13/04/2017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28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13/04/2017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012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13/04/2017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784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13/04/2017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824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13/04/2017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734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C59B5-039D-4303-8612-22DB6E35505C}" type="datetimeFigureOut">
              <a:rPr lang="en-GB" smtClean="0"/>
              <a:t>13/04/2017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76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oogle.co.uk/url?sa=i&amp;rct=j&amp;q=&amp;esrc=s&amp;source=images&amp;cd=&amp;cad=rja&amp;uact=8&amp;ved=0ahUKEwim0ci5xPrPAhWK1BoKHY3aA-wQjRwIBw&amp;url=http://totsandme.blogspot.com/2011/12/giveaway-opportunity-at-midnight-mommy.html&amp;bvm=bv.136811127,d.d24&amp;psig=AFQjCNHhCdr_KjrHnKYTsoJdu145ONkNdQ&amp;ust=1477642230605017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google.co.uk/url?sa=i&amp;rct=j&amp;q=&amp;esrc=s&amp;source=images&amp;cd=&amp;cad=rja&amp;uact=8&amp;ved=0ahUKEwim0ci5xPrPAhWK1BoKHY3aA-wQjRwIBw&amp;url=http://totsandme.blogspot.com/2011/12/giveaway-opportunity-at-midnight-mommy.html&amp;bvm=bv.136811127,d.d24&amp;psig=AFQjCNHhCdr_KjrHnKYTsoJdu145ONkNdQ&amp;ust=1477642230605017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google.co.uk/url?sa=i&amp;rct=j&amp;q=&amp;esrc=s&amp;source=images&amp;cd=&amp;cad=rja&amp;uact=8&amp;ved=0ahUKEwim0ci5xPrPAhWK1BoKHY3aA-wQjRwIBw&amp;url=http://totsandme.blogspot.com/2011/12/giveaway-opportunity-at-midnight-mommy.html&amp;bvm=bv.136811127,d.d24&amp;psig=AFQjCNHhCdr_KjrHnKYTsoJdu145ONkNdQ&amp;ust=1477642230605017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google.co.uk/url?sa=i&amp;rct=j&amp;q=&amp;esrc=s&amp;source=images&amp;cd=&amp;cad=rja&amp;uact=8&amp;ved=0ahUKEwim0ci5xPrPAhWK1BoKHY3aA-wQjRwIBw&amp;url=http://totsandme.blogspot.com/2011/12/giveaway-opportunity-at-midnight-mommy.html&amp;bvm=bv.136811127,d.d24&amp;psig=AFQjCNHhCdr_KjrHnKYTsoJdu145ONkNdQ&amp;ust=1477642230605017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google.co.uk/url?sa=i&amp;rct=j&amp;q=&amp;esrc=s&amp;source=images&amp;cd=&amp;cad=rja&amp;uact=8&amp;ved=0ahUKEwim0ci5xPrPAhWK1BoKHY3aA-wQjRwIBw&amp;url=http://totsandme.blogspot.com/2011/12/giveaway-opportunity-at-midnight-mommy.html&amp;bvm=bv.136811127,d.d24&amp;psig=AFQjCNHhCdr_KjrHnKYTsoJdu145ONkNdQ&amp;ust=1477642230605017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google.co.uk/url?sa=i&amp;rct=j&amp;q=&amp;esrc=s&amp;source=images&amp;cd=&amp;cad=rja&amp;uact=8&amp;ved=0ahUKEwim0ci5xPrPAhWK1BoKHY3aA-wQjRwIBw&amp;url=http://totsandme.blogspot.com/2011/12/giveaway-opportunity-at-midnight-mommy.html&amp;bvm=bv.136811127,d.d24&amp;psig=AFQjCNHhCdr_KjrHnKYTsoJdu145ONkNdQ&amp;ust=1477642230605017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google.co.uk/url?sa=i&amp;rct=j&amp;q=&amp;esrc=s&amp;source=images&amp;cd=&amp;cad=rja&amp;uact=8&amp;ved=0ahUKEwim0ci5xPrPAhWK1BoKHY3aA-wQjRwIBw&amp;url=http://totsandme.blogspot.com/2011/12/giveaway-opportunity-at-midnight-mommy.html&amp;bvm=bv.136811127,d.d24&amp;psig=AFQjCNHhCdr_KjrHnKYTsoJdu145ONkNdQ&amp;ust=1477642230605017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google.co.uk/url?sa=i&amp;rct=j&amp;q=&amp;esrc=s&amp;source=images&amp;cd=&amp;cad=rja&amp;uact=8&amp;ved=0ahUKEwim0ci5xPrPAhWK1BoKHY3aA-wQjRwIBw&amp;url=http://totsandme.blogspot.com/2011/12/giveaway-opportunity-at-midnight-mommy.html&amp;bvm=bv.136811127,d.d24&amp;psig=AFQjCNHhCdr_KjrHnKYTsoJdu145ONkNdQ&amp;ust=1477642230605017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google.co.uk/url?sa=i&amp;rct=j&amp;q=&amp;esrc=s&amp;source=images&amp;cd=&amp;cad=rja&amp;uact=8&amp;ved=0ahUKEwim0ci5xPrPAhWK1BoKHY3aA-wQjRwIBw&amp;url=http://totsandme.blogspot.com/2011/12/giveaway-opportunity-at-midnight-mommy.html&amp;bvm=bv.136811127,d.d24&amp;psig=AFQjCNHhCdr_KjrHnKYTsoJdu145ONkNdQ&amp;ust=1477642230605017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google.co.uk/url?sa=i&amp;rct=j&amp;q=&amp;esrc=s&amp;source=images&amp;cd=&amp;cad=rja&amp;uact=8&amp;ved=0ahUKEwim0ci5xPrPAhWK1BoKHY3aA-wQjRwIBw&amp;url=http://totsandme.blogspot.com/2011/12/giveaway-opportunity-at-midnight-mommy.html&amp;bvm=bv.136811127,d.d24&amp;psig=AFQjCNHhCdr_KjrHnKYTsoJdu145ONkNdQ&amp;ust=1477642230605017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google.co.uk/url?sa=i&amp;rct=j&amp;q=&amp;esrc=s&amp;source=images&amp;cd=&amp;cad=rja&amp;uact=8&amp;ved=0ahUKEwim0ci5xPrPAhWK1BoKHY3aA-wQjRwIBw&amp;url=http://totsandme.blogspot.com/2011/12/giveaway-opportunity-at-midnight-mommy.html&amp;bvm=bv.136811127,d.d24&amp;psig=AFQjCNHhCdr_KjrHnKYTsoJdu145ONkNdQ&amp;ust=1477642230605017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.uk/url?sa=i&amp;rct=j&amp;q=&amp;esrc=s&amp;source=images&amp;cd=&amp;cad=rja&amp;uact=8&amp;ved=0ahUKEwjJ5szupMXNAhULC8AKHbr7Ce0QjRwIBw&amp;url=http://theautismhelper.com/charades-pictionary-fun-games-that-target-social-emotional-skill-building/&amp;psig=AFQjCNFdfuW58UQU9BKoWBUw0uz9JRHz1g&amp;ust=1467016534898697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.uk/url?sa=i&amp;rct=j&amp;q=&amp;esrc=s&amp;source=images&amp;cd=&amp;cad=rja&amp;uact=8&amp;ved=0ahUKEwjJ5szupMXNAhULC8AKHbr7Ce0QjRwIBw&amp;url=http://theautismhelper.com/charades-pictionary-fun-games-that-target-social-emotional-skill-building/&amp;psig=AFQjCNFdfuW58UQU9BKoWBUw0uz9JRHz1g&amp;ust=1467016534898697" TargetMode="Externa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://www.google.com/url?sa=i&amp;rct=j&amp;q=&amp;esrc=s&amp;source=images&amp;cd=&amp;cad=rja&amp;uact=8&amp;ved=0ahUKEwjJ3JDhsP_OAhWEvBQKHU9uCwgQjRwIBw&amp;url=http://www.printactivities.com/Paper-Games/Rules-For-Hangman.shtml&amp;bvm=bv.131783435,d.d24&amp;psig=AFQjCNGxrtfD5eLgqBbjQRGKoENSv6lFOA&amp;ust=1473410701709595" TargetMode="Externa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o.uk/url?sa=i&amp;rct=j&amp;q=&amp;esrc=s&amp;source=images&amp;cd=&amp;cad=rja&amp;uact=8&amp;ved=0ahUKEwim0ci5xPrPAhWK1BoKHY3aA-wQjRwIBw&amp;url=http://totsandme.blogspot.com/2011/12/giveaway-opportunity-at-midnight-mommy.html&amp;bvm=bv.136811127,d.d24&amp;psig=AFQjCNHhCdr_KjrHnKYTsoJdu145ONkNdQ&amp;ust=1477642230605017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co.uk/url?sa=i&amp;rct=j&amp;q=&amp;esrc=s&amp;source=images&amp;cd=&amp;cad=rja&amp;uact=8&amp;ved=0ahUKEwim0ci5xPrPAhWK1BoKHY3aA-wQjRwIBw&amp;url=http://totsandme.blogspot.com/2011/12/giveaway-opportunity-at-midnight-mommy.html&amp;bvm=bv.136811127,d.d24&amp;psig=AFQjCNHhCdr_KjrHnKYTsoJdu145ONkNdQ&amp;ust=1477642230605017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co.uk/url?sa=i&amp;rct=j&amp;q=&amp;esrc=s&amp;source=images&amp;cd=&amp;cad=rja&amp;uact=8&amp;ved=0ahUKEwim0ci5xPrPAhWK1BoKHY3aA-wQjRwIBw&amp;url=http://totsandme.blogspot.com/2011/12/giveaway-opportunity-at-midnight-mommy.html&amp;bvm=bv.136811127,d.d24&amp;psig=AFQjCNHhCdr_KjrHnKYTsoJdu145ONkNdQ&amp;ust=1477642230605017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ogle.co.uk/url?sa=i&amp;rct=j&amp;q=&amp;esrc=s&amp;source=images&amp;cd=&amp;cad=rja&amp;uact=8&amp;ved=0ahUKEwim0ci5xPrPAhWK1BoKHY3aA-wQjRwIBw&amp;url=http://totsandme.blogspot.com/2011/12/giveaway-opportunity-at-midnight-mommy.html&amp;bvm=bv.136811127,d.d24&amp;psig=AFQjCNHhCdr_KjrHnKYTsoJdu145ONkNdQ&amp;ust=1477642230605017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co.uk/url?sa=i&amp;rct=j&amp;q=&amp;esrc=s&amp;source=images&amp;cd=&amp;cad=rja&amp;uact=8&amp;ved=0ahUKEwim0ci5xPrPAhWK1BoKHY3aA-wQjRwIBw&amp;url=http://totsandme.blogspot.com/2011/12/giveaway-opportunity-at-midnight-mommy.html&amp;bvm=bv.136811127,d.d24&amp;psig=AFQjCNHhCdr_KjrHnKYTsoJdu145ONkNdQ&amp;ust=1477642230605017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oogle.co.uk/url?sa=i&amp;rct=j&amp;q=&amp;esrc=s&amp;source=images&amp;cd=&amp;cad=rja&amp;uact=8&amp;ved=0ahUKEwim0ci5xPrPAhWK1BoKHY3aA-wQjRwIBw&amp;url=http://totsandme.blogspot.com/2011/12/giveaway-opportunity-at-midnight-mommy.html&amp;bvm=bv.136811127,d.d24&amp;psig=AFQjCNHhCdr_KjrHnKYTsoJdu145ONkNdQ&amp;ust=1477642230605017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an1982\Downloads\frogGerman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12776"/>
            <a:ext cx="8572500" cy="54452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www.zeitfuerdeutsch.com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475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Der </a:t>
            </a:r>
            <a:r>
              <a:rPr lang="en-GB" b="1" dirty="0" err="1" smtClean="0">
                <a:solidFill>
                  <a:srgbClr val="FF0000"/>
                </a:solidFill>
              </a:rPr>
              <a:t>Bleistift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pencil</a:t>
            </a:r>
            <a:endParaRPr lang="en-GB" dirty="0"/>
          </a:p>
        </p:txBody>
      </p:sp>
      <p:sp>
        <p:nvSpPr>
          <p:cNvPr id="3" name="AutoShape 2" descr="Image result for match cards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https://upload.wikimedia.org/wikipedia/commons/4/4a/Arnhem_Station_ICE_4652.jpg"/>
          <p:cNvSpPr>
            <a:spLocks noChangeAspect="1" noChangeArrowheads="1"/>
          </p:cNvSpPr>
          <p:nvPr/>
        </p:nvSpPr>
        <p:spPr bwMode="auto">
          <a:xfrm>
            <a:off x="63500" y="-136525"/>
            <a:ext cx="766762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3076"/>
            <a:ext cx="6878958" cy="374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08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Buntstifte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coloured pencils</a:t>
            </a:r>
            <a:endParaRPr lang="en-GB" dirty="0"/>
          </a:p>
        </p:txBody>
      </p:sp>
      <p:sp>
        <p:nvSpPr>
          <p:cNvPr id="3" name="AutoShape 2" descr="Image result for match cards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https://upload.wikimedia.org/wikipedia/commons/4/4a/Arnhem_Station_ICE_4652.jpg"/>
          <p:cNvSpPr>
            <a:spLocks noChangeAspect="1" noChangeArrowheads="1"/>
          </p:cNvSpPr>
          <p:nvPr/>
        </p:nvSpPr>
        <p:spPr bwMode="auto">
          <a:xfrm>
            <a:off x="63500" y="-136525"/>
            <a:ext cx="766762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5616624" cy="361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19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Der </a:t>
            </a:r>
            <a:r>
              <a:rPr lang="en-GB" b="1" dirty="0" err="1" smtClean="0">
                <a:solidFill>
                  <a:srgbClr val="FF0000"/>
                </a:solidFill>
              </a:rPr>
              <a:t>Bleistiftspitzer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pencil</a:t>
            </a:r>
            <a:endParaRPr lang="en-GB" dirty="0"/>
          </a:p>
        </p:txBody>
      </p:sp>
      <p:sp>
        <p:nvSpPr>
          <p:cNvPr id="3" name="AutoShape 2" descr="Image result for match cards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https://upload.wikimedia.org/wikipedia/commons/4/4a/Arnhem_Station_ICE_4652.jpg"/>
          <p:cNvSpPr>
            <a:spLocks noChangeAspect="1" noChangeArrowheads="1"/>
          </p:cNvSpPr>
          <p:nvPr/>
        </p:nvSpPr>
        <p:spPr bwMode="auto">
          <a:xfrm>
            <a:off x="63500" y="-136525"/>
            <a:ext cx="766762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76872"/>
            <a:ext cx="5472608" cy="39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92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Das Lineal </a:t>
            </a:r>
            <a:r>
              <a:rPr lang="en-GB" dirty="0" smtClean="0"/>
              <a:t>– The ruler</a:t>
            </a:r>
            <a:endParaRPr lang="en-GB" dirty="0"/>
          </a:p>
        </p:txBody>
      </p:sp>
      <p:sp>
        <p:nvSpPr>
          <p:cNvPr id="3" name="AutoShape 2" descr="Image result for match cards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https://upload.wikimedia.org/wikipedia/commons/4/4a/Arnhem_Station_ICE_4652.jpg"/>
          <p:cNvSpPr>
            <a:spLocks noChangeAspect="1" noChangeArrowheads="1"/>
          </p:cNvSpPr>
          <p:nvPr/>
        </p:nvSpPr>
        <p:spPr bwMode="auto">
          <a:xfrm>
            <a:off x="63500" y="-136525"/>
            <a:ext cx="766762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1556792"/>
            <a:ext cx="516632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75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Schere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scissors</a:t>
            </a:r>
            <a:endParaRPr lang="en-GB" dirty="0"/>
          </a:p>
        </p:txBody>
      </p:sp>
      <p:sp>
        <p:nvSpPr>
          <p:cNvPr id="3" name="AutoShape 2" descr="Image result for match cards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https://upload.wikimedia.org/wikipedia/commons/4/4a/Arnhem_Station_ICE_4652.jpg"/>
          <p:cNvSpPr>
            <a:spLocks noChangeAspect="1" noChangeArrowheads="1"/>
          </p:cNvSpPr>
          <p:nvPr/>
        </p:nvSpPr>
        <p:spPr bwMode="auto">
          <a:xfrm>
            <a:off x="63500" y="-136525"/>
            <a:ext cx="766762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991" y="1957449"/>
            <a:ext cx="5901853" cy="337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99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Der </a:t>
            </a:r>
            <a:r>
              <a:rPr lang="en-GB" b="1" dirty="0" err="1" smtClean="0">
                <a:solidFill>
                  <a:srgbClr val="FF0000"/>
                </a:solidFill>
              </a:rPr>
              <a:t>Kleber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glue</a:t>
            </a:r>
            <a:endParaRPr lang="en-GB" dirty="0"/>
          </a:p>
        </p:txBody>
      </p:sp>
      <p:sp>
        <p:nvSpPr>
          <p:cNvPr id="3" name="AutoShape 2" descr="Image result for match cards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https://upload.wikimedia.org/wikipedia/commons/4/4a/Arnhem_Station_ICE_4652.jpg"/>
          <p:cNvSpPr>
            <a:spLocks noChangeAspect="1" noChangeArrowheads="1"/>
          </p:cNvSpPr>
          <p:nvPr/>
        </p:nvSpPr>
        <p:spPr bwMode="auto">
          <a:xfrm>
            <a:off x="63500" y="-136525"/>
            <a:ext cx="766762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0214"/>
            <a:ext cx="4355976" cy="382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61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Der </a:t>
            </a:r>
            <a:r>
              <a:rPr lang="en-GB" b="1" dirty="0" err="1" smtClean="0">
                <a:solidFill>
                  <a:srgbClr val="FF0000"/>
                </a:solidFill>
              </a:rPr>
              <a:t>Kugelschreiber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pen</a:t>
            </a:r>
            <a:endParaRPr lang="en-GB" dirty="0"/>
          </a:p>
        </p:txBody>
      </p:sp>
      <p:sp>
        <p:nvSpPr>
          <p:cNvPr id="3" name="AutoShape 2" descr="Image result for match cards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https://upload.wikimedia.org/wikipedia/commons/4/4a/Arnhem_Station_ICE_4652.jpg"/>
          <p:cNvSpPr>
            <a:spLocks noChangeAspect="1" noChangeArrowheads="1"/>
          </p:cNvSpPr>
          <p:nvPr/>
        </p:nvSpPr>
        <p:spPr bwMode="auto">
          <a:xfrm>
            <a:off x="63500" y="-136525"/>
            <a:ext cx="766762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2132863"/>
            <a:ext cx="6543501" cy="316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73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Der </a:t>
            </a:r>
            <a:r>
              <a:rPr lang="en-GB" b="1" dirty="0" err="1" smtClean="0">
                <a:solidFill>
                  <a:srgbClr val="FF0000"/>
                </a:solidFill>
              </a:rPr>
              <a:t>Schreibtisch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desk</a:t>
            </a:r>
            <a:endParaRPr lang="en-GB" dirty="0"/>
          </a:p>
        </p:txBody>
      </p:sp>
      <p:sp>
        <p:nvSpPr>
          <p:cNvPr id="3" name="AutoShape 2" descr="Image result for match cards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https://upload.wikimedia.org/wikipedia/commons/4/4a/Arnhem_Station_ICE_4652.jpg"/>
          <p:cNvSpPr>
            <a:spLocks noChangeAspect="1" noChangeArrowheads="1"/>
          </p:cNvSpPr>
          <p:nvPr/>
        </p:nvSpPr>
        <p:spPr bwMode="auto">
          <a:xfrm>
            <a:off x="63500" y="-136525"/>
            <a:ext cx="766762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36994"/>
            <a:ext cx="6048672" cy="358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77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Der </a:t>
            </a:r>
            <a:r>
              <a:rPr lang="en-GB" b="1" dirty="0" err="1" smtClean="0">
                <a:solidFill>
                  <a:srgbClr val="FF0000"/>
                </a:solidFill>
              </a:rPr>
              <a:t>Stuhl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chair</a:t>
            </a:r>
            <a:endParaRPr lang="en-GB" dirty="0"/>
          </a:p>
        </p:txBody>
      </p:sp>
      <p:sp>
        <p:nvSpPr>
          <p:cNvPr id="3" name="AutoShape 2" descr="Image result for match cards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https://upload.wikimedia.org/wikipedia/commons/4/4a/Arnhem_Station_ICE_4652.jpg"/>
          <p:cNvSpPr>
            <a:spLocks noChangeAspect="1" noChangeArrowheads="1"/>
          </p:cNvSpPr>
          <p:nvPr/>
        </p:nvSpPr>
        <p:spPr bwMode="auto">
          <a:xfrm>
            <a:off x="63500" y="-136525"/>
            <a:ext cx="766762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4392488" cy="489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76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Die (Wasser)</a:t>
            </a:r>
            <a:r>
              <a:rPr lang="en-GB" b="1" dirty="0" err="1" smtClean="0">
                <a:solidFill>
                  <a:srgbClr val="FF0000"/>
                </a:solidFill>
              </a:rPr>
              <a:t>flasche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(water)bottle</a:t>
            </a:r>
            <a:endParaRPr lang="en-GB" dirty="0"/>
          </a:p>
        </p:txBody>
      </p:sp>
      <p:sp>
        <p:nvSpPr>
          <p:cNvPr id="3" name="AutoShape 2" descr="Image result for match cards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https://upload.wikimedia.org/wikipedia/commons/4/4a/Arnhem_Station_ICE_4652.jpg"/>
          <p:cNvSpPr>
            <a:spLocks noChangeAspect="1" noChangeArrowheads="1"/>
          </p:cNvSpPr>
          <p:nvPr/>
        </p:nvSpPr>
        <p:spPr bwMode="auto">
          <a:xfrm>
            <a:off x="63500" y="-136525"/>
            <a:ext cx="766762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12776"/>
            <a:ext cx="3144889" cy="469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30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8681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en-GB" sz="6000" b="1" dirty="0" smtClean="0"/>
              <a:t> Classroom </a:t>
            </a:r>
            <a:r>
              <a:rPr lang="en-GB" sz="6000" b="1" dirty="0" smtClean="0"/>
              <a:t>2 </a:t>
            </a:r>
            <a:r>
              <a:rPr lang="en-GB" sz="6000" b="1" dirty="0" smtClean="0"/>
              <a:t>with Prepositions</a:t>
            </a:r>
            <a:endParaRPr lang="en-GB" sz="6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208912" cy="4536504"/>
          </a:xfrm>
        </p:spPr>
        <p:txBody>
          <a:bodyPr>
            <a:normAutofit/>
          </a:bodyPr>
          <a:lstStyle/>
          <a:p>
            <a:pPr lvl="0"/>
            <a:r>
              <a:rPr lang="en-GB" u="sng" dirty="0" smtClean="0">
                <a:solidFill>
                  <a:schemeClr val="tx1"/>
                </a:solidFill>
              </a:rPr>
              <a:t>LO</a:t>
            </a:r>
            <a:r>
              <a:rPr lang="en-GB" dirty="0" smtClean="0">
                <a:solidFill>
                  <a:schemeClr val="tx1"/>
                </a:solidFill>
              </a:rPr>
              <a:t>: </a:t>
            </a:r>
            <a:r>
              <a:rPr lang="en-GB" dirty="0" smtClean="0">
                <a:solidFill>
                  <a:schemeClr val="tx1"/>
                </a:solidFill>
              </a:rPr>
              <a:t>Say where classroom items are</a:t>
            </a:r>
            <a:endParaRPr lang="en-GB" dirty="0" smtClean="0">
              <a:solidFill>
                <a:schemeClr val="tx1"/>
              </a:solidFill>
            </a:endParaRPr>
          </a:p>
          <a:p>
            <a:pPr lvl="0" algn="l"/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u="sng" dirty="0" smtClean="0">
                <a:solidFill>
                  <a:schemeClr val="tx1"/>
                </a:solidFill>
              </a:rPr>
              <a:t>SC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name over 10 classroom items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name over 5 prepositions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say where classroom items are by using </a:t>
            </a:r>
            <a:r>
              <a:rPr lang="en-GB" dirty="0" smtClean="0">
                <a:solidFill>
                  <a:schemeClr val="tx1"/>
                </a:solidFill>
              </a:rPr>
              <a:t>prepositions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begin to use the dative case</a:t>
            </a:r>
            <a:endParaRPr lang="en-GB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4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Tasse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cup</a:t>
            </a:r>
            <a:endParaRPr lang="en-GB" dirty="0"/>
          </a:p>
        </p:txBody>
      </p:sp>
      <p:sp>
        <p:nvSpPr>
          <p:cNvPr id="3" name="AutoShape 2" descr="Image result for match cards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https://upload.wikimedia.org/wikipedia/commons/4/4a/Arnhem_Station_ICE_4652.jpg"/>
          <p:cNvSpPr>
            <a:spLocks noChangeAspect="1" noChangeArrowheads="1"/>
          </p:cNvSpPr>
          <p:nvPr/>
        </p:nvSpPr>
        <p:spPr bwMode="auto">
          <a:xfrm>
            <a:off x="63500" y="-136525"/>
            <a:ext cx="766762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19896"/>
            <a:ext cx="6950038" cy="463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58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Klassenzimmer</a:t>
            </a:r>
            <a:r>
              <a:rPr lang="en-GB" b="1" dirty="0" smtClean="0">
                <a:solidFill>
                  <a:srgbClr val="FF0000"/>
                </a:solidFill>
              </a:rPr>
              <a:t> 1 </a:t>
            </a:r>
            <a:r>
              <a:rPr lang="en-GB" dirty="0" smtClean="0"/>
              <a:t>– Classroom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die </a:t>
            </a:r>
            <a:r>
              <a:rPr lang="en-GB" sz="3200" b="1" dirty="0" err="1" smtClean="0">
                <a:solidFill>
                  <a:srgbClr val="FF0000"/>
                </a:solidFill>
              </a:rPr>
              <a:t>Schulsachen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die </a:t>
            </a:r>
            <a:r>
              <a:rPr lang="en-GB" sz="3200" b="1" dirty="0" err="1" smtClean="0">
                <a:solidFill>
                  <a:srgbClr val="FF0000"/>
                </a:solidFill>
              </a:rPr>
              <a:t>Schultasche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das </a:t>
            </a:r>
            <a:r>
              <a:rPr lang="en-GB" sz="3200" b="1" dirty="0" err="1" smtClean="0">
                <a:solidFill>
                  <a:srgbClr val="FF0000"/>
                </a:solidFill>
              </a:rPr>
              <a:t>Buch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3200" b="1" dirty="0" smtClean="0">
                <a:solidFill>
                  <a:srgbClr val="FF0000"/>
                </a:solidFill>
              </a:rPr>
              <a:t>das </a:t>
            </a:r>
            <a:r>
              <a:rPr lang="en-GB" sz="3200" b="1" dirty="0" err="1" smtClean="0">
                <a:solidFill>
                  <a:srgbClr val="FF0000"/>
                </a:solidFill>
              </a:rPr>
              <a:t>Mäppchen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der </a:t>
            </a:r>
            <a:r>
              <a:rPr lang="en-GB" sz="3200" b="1" dirty="0" err="1" smtClean="0">
                <a:solidFill>
                  <a:srgbClr val="FF0000"/>
                </a:solidFill>
              </a:rPr>
              <a:t>Radiergummi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der </a:t>
            </a:r>
            <a:r>
              <a:rPr lang="en-GB" sz="3200" b="1" dirty="0" err="1" smtClean="0">
                <a:solidFill>
                  <a:srgbClr val="FF0000"/>
                </a:solidFill>
              </a:rPr>
              <a:t>Bleistift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die </a:t>
            </a:r>
            <a:r>
              <a:rPr lang="en-GB" sz="3200" b="1" dirty="0" err="1" smtClean="0">
                <a:solidFill>
                  <a:srgbClr val="FF0000"/>
                </a:solidFill>
              </a:rPr>
              <a:t>Buntstifte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die </a:t>
            </a:r>
            <a:r>
              <a:rPr lang="en-GB" sz="3200" b="1" dirty="0" err="1" smtClean="0">
                <a:solidFill>
                  <a:srgbClr val="FF0000"/>
                </a:solidFill>
              </a:rPr>
              <a:t>Bleistiftspitzer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92514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The school things</a:t>
            </a:r>
          </a:p>
          <a:p>
            <a:r>
              <a:rPr lang="en-GB" sz="3200" b="1" dirty="0" smtClean="0"/>
              <a:t>The school bag</a:t>
            </a:r>
          </a:p>
          <a:p>
            <a:r>
              <a:rPr lang="en-GB" sz="3200" b="1" dirty="0" smtClean="0"/>
              <a:t>The book</a:t>
            </a:r>
          </a:p>
          <a:p>
            <a:r>
              <a:rPr lang="en-GB" sz="3200" b="1" dirty="0" smtClean="0"/>
              <a:t>The pencil case</a:t>
            </a:r>
          </a:p>
          <a:p>
            <a:r>
              <a:rPr lang="en-GB" sz="3200" b="1" dirty="0" smtClean="0"/>
              <a:t>The rubber</a:t>
            </a:r>
          </a:p>
          <a:p>
            <a:r>
              <a:rPr lang="en-GB" sz="3200" b="1" dirty="0" smtClean="0"/>
              <a:t>The pencil</a:t>
            </a:r>
          </a:p>
          <a:p>
            <a:r>
              <a:rPr lang="en-GB" sz="3200" b="1" dirty="0" smtClean="0"/>
              <a:t>The coloured pencils</a:t>
            </a:r>
            <a:endParaRPr lang="en-GB" sz="3200" b="1" dirty="0"/>
          </a:p>
          <a:p>
            <a:r>
              <a:rPr lang="en-GB" sz="3200" b="1" dirty="0" smtClean="0"/>
              <a:t>The pencil sharpener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63371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Klassenzimmer</a:t>
            </a:r>
            <a:r>
              <a:rPr lang="en-GB" b="1" dirty="0" smtClean="0">
                <a:solidFill>
                  <a:srgbClr val="FF0000"/>
                </a:solidFill>
              </a:rPr>
              <a:t> 2 </a:t>
            </a:r>
            <a:r>
              <a:rPr lang="en-GB" dirty="0" smtClean="0"/>
              <a:t>– Classroom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das Lineal</a:t>
            </a:r>
          </a:p>
          <a:p>
            <a:r>
              <a:rPr lang="en-GB" sz="3200" b="1" dirty="0" smtClean="0">
                <a:solidFill>
                  <a:srgbClr val="FF0000"/>
                </a:solidFill>
              </a:rPr>
              <a:t>die </a:t>
            </a:r>
            <a:r>
              <a:rPr lang="en-GB" sz="3200" b="1" dirty="0" err="1" smtClean="0">
                <a:solidFill>
                  <a:srgbClr val="FF0000"/>
                </a:solidFill>
              </a:rPr>
              <a:t>Schere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der </a:t>
            </a:r>
            <a:r>
              <a:rPr lang="en-GB" sz="3200" b="1" dirty="0" err="1" smtClean="0">
                <a:solidFill>
                  <a:srgbClr val="FF0000"/>
                </a:solidFill>
              </a:rPr>
              <a:t>Kleber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der </a:t>
            </a:r>
            <a:r>
              <a:rPr lang="en-GB" sz="3200" b="1" dirty="0" err="1" smtClean="0">
                <a:solidFill>
                  <a:srgbClr val="FF0000"/>
                </a:solidFill>
              </a:rPr>
              <a:t>Kugelschreiber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der </a:t>
            </a:r>
            <a:r>
              <a:rPr lang="en-GB" sz="3200" b="1" dirty="0" err="1" smtClean="0">
                <a:solidFill>
                  <a:srgbClr val="FF0000"/>
                </a:solidFill>
              </a:rPr>
              <a:t>Schreibtisch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der </a:t>
            </a:r>
            <a:r>
              <a:rPr lang="en-GB" sz="3200" b="1" dirty="0" err="1" smtClean="0">
                <a:solidFill>
                  <a:srgbClr val="FF0000"/>
                </a:solidFill>
              </a:rPr>
              <a:t>Stuhl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die (Wasser)</a:t>
            </a:r>
            <a:r>
              <a:rPr lang="en-GB" sz="3200" b="1" dirty="0" err="1" smtClean="0">
                <a:solidFill>
                  <a:srgbClr val="FF0000"/>
                </a:solidFill>
              </a:rPr>
              <a:t>flasche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die </a:t>
            </a:r>
            <a:r>
              <a:rPr lang="en-GB" sz="3200" b="1" dirty="0" err="1" smtClean="0">
                <a:solidFill>
                  <a:srgbClr val="FF0000"/>
                </a:solidFill>
              </a:rPr>
              <a:t>Tasse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92514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The ruler</a:t>
            </a:r>
          </a:p>
          <a:p>
            <a:r>
              <a:rPr lang="en-GB" sz="3200" b="1" dirty="0" smtClean="0"/>
              <a:t>The scissors</a:t>
            </a:r>
          </a:p>
          <a:p>
            <a:r>
              <a:rPr lang="en-GB" sz="3200" b="1" dirty="0" smtClean="0"/>
              <a:t>The glue</a:t>
            </a:r>
          </a:p>
          <a:p>
            <a:r>
              <a:rPr lang="en-GB" sz="3200" b="1" dirty="0" smtClean="0"/>
              <a:t>The pen</a:t>
            </a:r>
          </a:p>
          <a:p>
            <a:r>
              <a:rPr lang="en-GB" sz="3200" b="1" dirty="0" smtClean="0"/>
              <a:t>The desk</a:t>
            </a:r>
          </a:p>
          <a:p>
            <a:r>
              <a:rPr lang="en-GB" sz="3200" b="1" dirty="0" smtClean="0"/>
              <a:t>The chair</a:t>
            </a:r>
          </a:p>
          <a:p>
            <a:r>
              <a:rPr lang="en-GB" sz="3200" b="1" dirty="0" smtClean="0"/>
              <a:t>The (water)bottle</a:t>
            </a:r>
          </a:p>
          <a:p>
            <a:r>
              <a:rPr lang="en-GB" sz="3200" b="1" dirty="0" smtClean="0"/>
              <a:t>The cup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29769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Prepositions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 lnSpcReduction="10000"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in</a:t>
            </a: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vor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neben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über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unter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auf</a:t>
            </a: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hinter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zwischen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gegenüber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925144"/>
          </a:xfrm>
        </p:spPr>
        <p:txBody>
          <a:bodyPr>
            <a:normAutofit lnSpcReduction="10000"/>
          </a:bodyPr>
          <a:lstStyle/>
          <a:p>
            <a:r>
              <a:rPr lang="en-GB" sz="3200" b="1" dirty="0" smtClean="0"/>
              <a:t>in</a:t>
            </a:r>
          </a:p>
          <a:p>
            <a:r>
              <a:rPr lang="en-GB" sz="3200" b="1" dirty="0" smtClean="0"/>
              <a:t>before, in front of</a:t>
            </a:r>
          </a:p>
          <a:p>
            <a:r>
              <a:rPr lang="en-GB" sz="3200" b="1" dirty="0" smtClean="0"/>
              <a:t>next to, beside, by</a:t>
            </a:r>
          </a:p>
          <a:p>
            <a:r>
              <a:rPr lang="en-GB" sz="3200" b="1" dirty="0" smtClean="0"/>
              <a:t>over, about</a:t>
            </a:r>
          </a:p>
          <a:p>
            <a:r>
              <a:rPr lang="en-GB" sz="3200" b="1" dirty="0" smtClean="0"/>
              <a:t>under, below, among</a:t>
            </a:r>
          </a:p>
          <a:p>
            <a:r>
              <a:rPr lang="en-GB" sz="3200" b="1" dirty="0" smtClean="0"/>
              <a:t>on</a:t>
            </a:r>
          </a:p>
          <a:p>
            <a:r>
              <a:rPr lang="en-GB" sz="3200" b="1" dirty="0" smtClean="0"/>
              <a:t>behind</a:t>
            </a:r>
          </a:p>
          <a:p>
            <a:r>
              <a:rPr lang="en-GB" sz="3200" b="1" dirty="0" smtClean="0"/>
              <a:t>between</a:t>
            </a:r>
          </a:p>
          <a:p>
            <a:r>
              <a:rPr lang="en-GB" sz="3200" b="1" dirty="0" smtClean="0"/>
              <a:t>opposite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2618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Hans </a:t>
            </a:r>
            <a:r>
              <a:rPr lang="en-GB" b="1" dirty="0" err="1" smtClean="0">
                <a:solidFill>
                  <a:srgbClr val="FF0000"/>
                </a:solidFill>
              </a:rPr>
              <a:t>sagt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Hans (Simon) says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120680" cy="4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96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Charades 1</a:t>
            </a:r>
            <a:endParaRPr lang="en-GB" dirty="0"/>
          </a:p>
        </p:txBody>
      </p:sp>
      <p:pic>
        <p:nvPicPr>
          <p:cNvPr id="2050" name="Picture 2" descr="http://theautismhelper.com/wp-content/uploads/2016/01/Charades_LargeWid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48883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00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en-GB" sz="7200" dirty="0" smtClean="0">
                <a:solidFill>
                  <a:srgbClr val="FF0000"/>
                </a:solidFill>
              </a:rPr>
              <a:t>Der </a:t>
            </a:r>
            <a:r>
              <a:rPr lang="en-GB" sz="7200" dirty="0" err="1" smtClean="0">
                <a:solidFill>
                  <a:srgbClr val="FF0000"/>
                </a:solidFill>
              </a:rPr>
              <a:t>Stuhl</a:t>
            </a:r>
            <a:r>
              <a:rPr lang="en-GB" sz="7200" dirty="0" smtClean="0">
                <a:solidFill>
                  <a:srgbClr val="FF0000"/>
                </a:solidFill>
              </a:rPr>
              <a:t> </a:t>
            </a:r>
            <a:r>
              <a:rPr lang="en-GB" sz="7200" dirty="0" err="1" smtClean="0">
                <a:solidFill>
                  <a:srgbClr val="FF0000"/>
                </a:solidFill>
              </a:rPr>
              <a:t>ist</a:t>
            </a:r>
            <a:r>
              <a:rPr lang="en-GB" sz="7200" dirty="0" smtClean="0">
                <a:solidFill>
                  <a:srgbClr val="FF0000"/>
                </a:solidFill>
              </a:rPr>
              <a:t> </a:t>
            </a:r>
            <a:r>
              <a:rPr lang="en-GB" sz="7200" dirty="0" err="1" smtClean="0">
                <a:solidFill>
                  <a:srgbClr val="FF0000"/>
                </a:solidFill>
              </a:rPr>
              <a:t>unter</a:t>
            </a:r>
            <a:r>
              <a:rPr lang="en-GB" sz="7200" dirty="0" smtClean="0">
                <a:solidFill>
                  <a:srgbClr val="FF0000"/>
                </a:solidFill>
              </a:rPr>
              <a:t> </a:t>
            </a:r>
            <a:r>
              <a:rPr lang="en-GB" sz="7200" dirty="0" err="1" smtClean="0">
                <a:solidFill>
                  <a:srgbClr val="FF0000"/>
                </a:solidFill>
              </a:rPr>
              <a:t>dem</a:t>
            </a:r>
            <a:r>
              <a:rPr lang="en-GB" sz="7200" dirty="0" smtClean="0">
                <a:solidFill>
                  <a:srgbClr val="FF0000"/>
                </a:solidFill>
              </a:rPr>
              <a:t> </a:t>
            </a:r>
            <a:r>
              <a:rPr lang="en-GB" sz="7200" dirty="0" err="1" smtClean="0">
                <a:solidFill>
                  <a:srgbClr val="FF0000"/>
                </a:solidFill>
              </a:rPr>
              <a:t>Schreibtisch</a:t>
            </a:r>
            <a:endParaRPr lang="en-GB" sz="7200" dirty="0" smtClean="0">
              <a:solidFill>
                <a:srgbClr val="FF0000"/>
              </a:solidFill>
            </a:endParaRPr>
          </a:p>
          <a:p>
            <a:r>
              <a:rPr lang="en-GB" sz="7200" dirty="0" smtClean="0"/>
              <a:t>The chair is under the desk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4016951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the dative case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72816"/>
            <a:ext cx="73152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917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en-GB" sz="7200" dirty="0" smtClean="0">
                <a:solidFill>
                  <a:srgbClr val="FF0000"/>
                </a:solidFill>
              </a:rPr>
              <a:t>Der </a:t>
            </a:r>
            <a:r>
              <a:rPr lang="en-GB" sz="7200" dirty="0" err="1" smtClean="0">
                <a:solidFill>
                  <a:srgbClr val="FF0000"/>
                </a:solidFill>
              </a:rPr>
              <a:t>Bleistift</a:t>
            </a:r>
            <a:r>
              <a:rPr lang="en-GB" sz="7200" dirty="0" smtClean="0">
                <a:solidFill>
                  <a:srgbClr val="FF0000"/>
                </a:solidFill>
              </a:rPr>
              <a:t> </a:t>
            </a:r>
            <a:r>
              <a:rPr lang="en-GB" sz="7200" dirty="0" err="1" smtClean="0">
                <a:solidFill>
                  <a:srgbClr val="FF0000"/>
                </a:solidFill>
              </a:rPr>
              <a:t>ist</a:t>
            </a:r>
            <a:r>
              <a:rPr lang="en-GB" sz="7200" dirty="0" smtClean="0">
                <a:solidFill>
                  <a:srgbClr val="FF0000"/>
                </a:solidFill>
              </a:rPr>
              <a:t> </a:t>
            </a:r>
            <a:r>
              <a:rPr lang="en-GB" sz="7200" dirty="0" err="1" smtClean="0">
                <a:solidFill>
                  <a:srgbClr val="FF0000"/>
                </a:solidFill>
              </a:rPr>
              <a:t>hinter</a:t>
            </a:r>
            <a:r>
              <a:rPr lang="en-GB" sz="7200" dirty="0" smtClean="0">
                <a:solidFill>
                  <a:srgbClr val="FF0000"/>
                </a:solidFill>
              </a:rPr>
              <a:t> </a:t>
            </a:r>
            <a:r>
              <a:rPr lang="en-GB" sz="7200" dirty="0" err="1" smtClean="0">
                <a:solidFill>
                  <a:srgbClr val="FF0000"/>
                </a:solidFill>
              </a:rPr>
              <a:t>dem</a:t>
            </a:r>
            <a:r>
              <a:rPr lang="en-GB" sz="7200" dirty="0" smtClean="0">
                <a:solidFill>
                  <a:srgbClr val="FF0000"/>
                </a:solidFill>
              </a:rPr>
              <a:t> </a:t>
            </a:r>
            <a:r>
              <a:rPr lang="en-GB" sz="7200" dirty="0" err="1" smtClean="0">
                <a:solidFill>
                  <a:srgbClr val="FF0000"/>
                </a:solidFill>
              </a:rPr>
              <a:t>Kleber</a:t>
            </a:r>
            <a:endParaRPr lang="en-GB" sz="7200" dirty="0" smtClean="0">
              <a:solidFill>
                <a:srgbClr val="FF0000"/>
              </a:solidFill>
            </a:endParaRPr>
          </a:p>
          <a:p>
            <a:r>
              <a:rPr lang="en-GB" sz="7200" dirty="0" smtClean="0"/>
              <a:t>The pencil is behind the glue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30177489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en-GB" sz="7200" dirty="0" smtClean="0">
                <a:solidFill>
                  <a:srgbClr val="FF0000"/>
                </a:solidFill>
              </a:rPr>
              <a:t>Das Lineal </a:t>
            </a:r>
            <a:r>
              <a:rPr lang="en-GB" sz="7200" dirty="0" err="1" smtClean="0">
                <a:solidFill>
                  <a:srgbClr val="FF0000"/>
                </a:solidFill>
              </a:rPr>
              <a:t>ist</a:t>
            </a:r>
            <a:r>
              <a:rPr lang="en-GB" sz="7200" dirty="0" smtClean="0">
                <a:solidFill>
                  <a:srgbClr val="FF0000"/>
                </a:solidFill>
              </a:rPr>
              <a:t> </a:t>
            </a:r>
            <a:r>
              <a:rPr lang="en-GB" sz="7200" dirty="0" err="1" smtClean="0">
                <a:solidFill>
                  <a:srgbClr val="FF0000"/>
                </a:solidFill>
              </a:rPr>
              <a:t>neben</a:t>
            </a:r>
            <a:r>
              <a:rPr lang="en-GB" sz="7200" dirty="0" smtClean="0">
                <a:solidFill>
                  <a:srgbClr val="FF0000"/>
                </a:solidFill>
              </a:rPr>
              <a:t> der </a:t>
            </a:r>
            <a:r>
              <a:rPr lang="en-GB" sz="7200" dirty="0" err="1" smtClean="0">
                <a:solidFill>
                  <a:srgbClr val="FF0000"/>
                </a:solidFill>
              </a:rPr>
              <a:t>Schere</a:t>
            </a:r>
            <a:endParaRPr lang="en-GB" sz="7200" dirty="0" smtClean="0">
              <a:solidFill>
                <a:srgbClr val="FF0000"/>
              </a:solidFill>
            </a:endParaRPr>
          </a:p>
          <a:p>
            <a:r>
              <a:rPr lang="en-GB" sz="7200" dirty="0" smtClean="0"/>
              <a:t>The ruler is next to the scissors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1766564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59087" y="1166017"/>
            <a:ext cx="4038600" cy="4525963"/>
          </a:xfrm>
        </p:spPr>
        <p:txBody>
          <a:bodyPr>
            <a:noAutofit/>
          </a:bodyPr>
          <a:lstStyle/>
          <a:p>
            <a:r>
              <a:rPr lang="en-GB" sz="2600" b="1" dirty="0" smtClean="0"/>
              <a:t>Yes, correct</a:t>
            </a:r>
          </a:p>
          <a:p>
            <a:r>
              <a:rPr lang="en-GB" sz="2600" b="1" dirty="0" smtClean="0"/>
              <a:t>No, incorrect</a:t>
            </a:r>
          </a:p>
          <a:p>
            <a:r>
              <a:rPr lang="en-GB" sz="2600" b="1" dirty="0" smtClean="0"/>
              <a:t>Good</a:t>
            </a:r>
          </a:p>
          <a:p>
            <a:r>
              <a:rPr lang="en-GB" sz="2600" b="1" dirty="0" smtClean="0"/>
              <a:t>Super</a:t>
            </a:r>
          </a:p>
          <a:p>
            <a:r>
              <a:rPr lang="en-GB" sz="2600" b="1" dirty="0" smtClean="0"/>
              <a:t>Excellent</a:t>
            </a:r>
          </a:p>
          <a:p>
            <a:r>
              <a:rPr lang="en-GB" sz="2600" b="1" dirty="0" smtClean="0"/>
              <a:t>Fantastic</a:t>
            </a:r>
          </a:p>
          <a:p>
            <a:r>
              <a:rPr lang="en-GB" sz="2600" b="1" dirty="0" smtClean="0"/>
              <a:t>Brilliant</a:t>
            </a:r>
          </a:p>
          <a:p>
            <a:r>
              <a:rPr lang="en-GB" sz="2600" b="1" dirty="0" smtClean="0"/>
              <a:t>Wonderful</a:t>
            </a:r>
          </a:p>
          <a:p>
            <a:r>
              <a:rPr lang="en-GB" sz="2600" b="1" dirty="0" smtClean="0"/>
              <a:t>Great</a:t>
            </a:r>
          </a:p>
          <a:p>
            <a:r>
              <a:rPr lang="en-GB" sz="2600" b="1" dirty="0" smtClean="0"/>
              <a:t>Tremendous/super/great</a:t>
            </a:r>
          </a:p>
          <a:p>
            <a:r>
              <a:rPr lang="en-GB" sz="2600" b="1" dirty="0" smtClean="0"/>
              <a:t>Beautiful/great</a:t>
            </a:r>
            <a:endParaRPr lang="en-GB" sz="2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0" y="1166017"/>
            <a:ext cx="4038600" cy="4525963"/>
          </a:xfrm>
        </p:spPr>
        <p:txBody>
          <a:bodyPr>
            <a:noAutofit/>
          </a:bodyPr>
          <a:lstStyle/>
          <a:p>
            <a:r>
              <a:rPr lang="en-GB" sz="2600" b="1" dirty="0" err="1" smtClean="0">
                <a:solidFill>
                  <a:srgbClr val="FF0000"/>
                </a:solidFill>
              </a:rPr>
              <a:t>Ja</a:t>
            </a:r>
            <a:r>
              <a:rPr lang="en-GB" sz="2600" b="1" dirty="0" smtClean="0">
                <a:solidFill>
                  <a:srgbClr val="FF0000"/>
                </a:solidFill>
              </a:rPr>
              <a:t>, </a:t>
            </a:r>
            <a:r>
              <a:rPr lang="en-GB" sz="2600" b="1" dirty="0" err="1" smtClean="0">
                <a:solidFill>
                  <a:srgbClr val="FF0000"/>
                </a:solidFill>
              </a:rPr>
              <a:t>Richtig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Nein, </a:t>
            </a:r>
            <a:r>
              <a:rPr lang="en-GB" sz="2600" b="1" dirty="0" err="1" smtClean="0">
                <a:solidFill>
                  <a:srgbClr val="FF0000"/>
                </a:solidFill>
              </a:rPr>
              <a:t>Falsch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Gut</a:t>
            </a:r>
          </a:p>
          <a:p>
            <a:r>
              <a:rPr lang="en-GB" sz="2600" b="1" dirty="0" smtClean="0">
                <a:solidFill>
                  <a:srgbClr val="FF0000"/>
                </a:solidFill>
              </a:rPr>
              <a:t>Super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Ausgezeichnet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Fantastisch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Brilliant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Wunderbar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Großartig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Prima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Schön</a:t>
            </a:r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856"/>
            <a:ext cx="8229600" cy="1143000"/>
          </a:xfrm>
        </p:spPr>
        <p:txBody>
          <a:bodyPr/>
          <a:lstStyle/>
          <a:p>
            <a:r>
              <a:rPr lang="en-GB" b="1" dirty="0" smtClean="0"/>
              <a:t>Das </a:t>
            </a:r>
            <a:r>
              <a:rPr lang="en-GB" b="1" dirty="0" err="1" smtClean="0"/>
              <a:t>Kartenspiel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3273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77500" lnSpcReduction="20000"/>
          </a:bodyPr>
          <a:lstStyle/>
          <a:p>
            <a:r>
              <a:rPr lang="en-GB" sz="7200" dirty="0" smtClean="0">
                <a:solidFill>
                  <a:srgbClr val="FF0000"/>
                </a:solidFill>
              </a:rPr>
              <a:t>Der </a:t>
            </a:r>
            <a:r>
              <a:rPr lang="en-GB" sz="7200" dirty="0" err="1" smtClean="0">
                <a:solidFill>
                  <a:srgbClr val="FF0000"/>
                </a:solidFill>
              </a:rPr>
              <a:t>Kugelschreiber</a:t>
            </a:r>
            <a:r>
              <a:rPr lang="en-GB" sz="7200" dirty="0" smtClean="0">
                <a:solidFill>
                  <a:srgbClr val="FF0000"/>
                </a:solidFill>
              </a:rPr>
              <a:t> is </a:t>
            </a:r>
            <a:r>
              <a:rPr lang="en-GB" sz="7200" dirty="0" err="1" smtClean="0">
                <a:solidFill>
                  <a:srgbClr val="FF0000"/>
                </a:solidFill>
              </a:rPr>
              <a:t>zwischen</a:t>
            </a:r>
            <a:r>
              <a:rPr lang="en-GB" sz="7200" dirty="0" smtClean="0">
                <a:solidFill>
                  <a:srgbClr val="FF0000"/>
                </a:solidFill>
              </a:rPr>
              <a:t> </a:t>
            </a:r>
            <a:r>
              <a:rPr lang="en-GB" sz="7200" dirty="0" err="1" smtClean="0">
                <a:solidFill>
                  <a:srgbClr val="FF0000"/>
                </a:solidFill>
              </a:rPr>
              <a:t>dem</a:t>
            </a:r>
            <a:r>
              <a:rPr lang="en-GB" sz="7200" dirty="0" smtClean="0">
                <a:solidFill>
                  <a:srgbClr val="FF0000"/>
                </a:solidFill>
              </a:rPr>
              <a:t> </a:t>
            </a:r>
            <a:r>
              <a:rPr lang="en-GB" sz="7200" dirty="0" err="1" smtClean="0">
                <a:solidFill>
                  <a:srgbClr val="FF0000"/>
                </a:solidFill>
              </a:rPr>
              <a:t>Wasserflascher</a:t>
            </a:r>
            <a:r>
              <a:rPr lang="en-GB" sz="7200" dirty="0" smtClean="0">
                <a:solidFill>
                  <a:srgbClr val="FF0000"/>
                </a:solidFill>
              </a:rPr>
              <a:t> und </a:t>
            </a:r>
            <a:r>
              <a:rPr lang="en-GB" sz="7200" dirty="0" err="1" smtClean="0">
                <a:solidFill>
                  <a:srgbClr val="FF0000"/>
                </a:solidFill>
              </a:rPr>
              <a:t>dem</a:t>
            </a:r>
            <a:r>
              <a:rPr lang="en-GB" sz="7200" dirty="0" smtClean="0">
                <a:solidFill>
                  <a:srgbClr val="FF0000"/>
                </a:solidFill>
              </a:rPr>
              <a:t> </a:t>
            </a:r>
            <a:r>
              <a:rPr lang="en-GB" sz="7200" dirty="0" err="1" smtClean="0">
                <a:solidFill>
                  <a:srgbClr val="FF0000"/>
                </a:solidFill>
              </a:rPr>
              <a:t>Radiergummi</a:t>
            </a:r>
            <a:endParaRPr lang="en-GB" sz="7200" dirty="0" smtClean="0">
              <a:solidFill>
                <a:srgbClr val="FF0000"/>
              </a:solidFill>
            </a:endParaRPr>
          </a:p>
          <a:p>
            <a:r>
              <a:rPr lang="en-GB" sz="7200" dirty="0" smtClean="0"/>
              <a:t>The pen is between the water bottle and the rubber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24357043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/>
          </a:bodyPr>
          <a:lstStyle/>
          <a:p>
            <a:r>
              <a:rPr lang="en-GB" sz="7200" dirty="0" smtClean="0">
                <a:solidFill>
                  <a:srgbClr val="FF0000"/>
                </a:solidFill>
              </a:rPr>
              <a:t>Die </a:t>
            </a:r>
            <a:r>
              <a:rPr lang="en-GB" sz="7200" dirty="0" err="1" smtClean="0">
                <a:solidFill>
                  <a:srgbClr val="FF0000"/>
                </a:solidFill>
              </a:rPr>
              <a:t>Schulsachen</a:t>
            </a:r>
            <a:r>
              <a:rPr lang="en-GB" sz="7200" dirty="0" smtClean="0">
                <a:solidFill>
                  <a:srgbClr val="FF0000"/>
                </a:solidFill>
              </a:rPr>
              <a:t> </a:t>
            </a:r>
            <a:r>
              <a:rPr lang="en-GB" sz="7200" dirty="0" err="1" smtClean="0">
                <a:solidFill>
                  <a:srgbClr val="FF0000"/>
                </a:solidFill>
              </a:rPr>
              <a:t>sind</a:t>
            </a:r>
            <a:r>
              <a:rPr lang="en-GB" sz="7200" dirty="0" smtClean="0">
                <a:solidFill>
                  <a:srgbClr val="FF0000"/>
                </a:solidFill>
              </a:rPr>
              <a:t> in </a:t>
            </a:r>
            <a:r>
              <a:rPr lang="en-GB" sz="7200" dirty="0" err="1" smtClean="0">
                <a:solidFill>
                  <a:srgbClr val="FF0000"/>
                </a:solidFill>
              </a:rPr>
              <a:t>dem</a:t>
            </a:r>
            <a:r>
              <a:rPr lang="en-GB" sz="7200" dirty="0" smtClean="0">
                <a:solidFill>
                  <a:srgbClr val="FF0000"/>
                </a:solidFill>
              </a:rPr>
              <a:t> </a:t>
            </a:r>
            <a:r>
              <a:rPr lang="en-GB" sz="7200" dirty="0" err="1" smtClean="0">
                <a:solidFill>
                  <a:srgbClr val="FF0000"/>
                </a:solidFill>
              </a:rPr>
              <a:t>Mäppchen</a:t>
            </a:r>
            <a:endParaRPr lang="en-GB" sz="7200" dirty="0" smtClean="0">
              <a:solidFill>
                <a:srgbClr val="FF0000"/>
              </a:solidFill>
            </a:endParaRPr>
          </a:p>
          <a:p>
            <a:r>
              <a:rPr lang="en-GB" sz="7200" dirty="0" smtClean="0"/>
              <a:t>The school things are in the pencil case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1025623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Charades 2</a:t>
            </a:r>
            <a:endParaRPr lang="en-GB" dirty="0"/>
          </a:p>
        </p:txBody>
      </p:sp>
      <p:pic>
        <p:nvPicPr>
          <p:cNvPr id="2050" name="Picture 2" descr="http://theautismhelper.com/wp-content/uploads/2016/01/Charades_LargeWid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48883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26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Hangman</a:t>
            </a:r>
            <a:endParaRPr lang="en-GB" dirty="0"/>
          </a:p>
        </p:txBody>
      </p:sp>
      <p:sp>
        <p:nvSpPr>
          <p:cNvPr id="5" name="AutoShape 2" descr="Image result for hangman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28575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http://www.printactivities.com/Paper-Games/Hangman-Word-Game/HangmanExamp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81" y="1473841"/>
            <a:ext cx="6041602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67544" y="51571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Classroom with prepositions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70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8681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en-GB" sz="6000" b="1" dirty="0" smtClean="0"/>
              <a:t> Classroom </a:t>
            </a:r>
            <a:r>
              <a:rPr lang="en-GB" sz="6000" b="1" dirty="0" smtClean="0"/>
              <a:t>2 </a:t>
            </a:r>
            <a:r>
              <a:rPr lang="en-GB" sz="6000" b="1" dirty="0" smtClean="0"/>
              <a:t>with Prepositions</a:t>
            </a:r>
            <a:endParaRPr lang="en-GB" sz="6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208912" cy="4536504"/>
          </a:xfrm>
        </p:spPr>
        <p:txBody>
          <a:bodyPr>
            <a:normAutofit/>
          </a:bodyPr>
          <a:lstStyle/>
          <a:p>
            <a:pPr lvl="0"/>
            <a:r>
              <a:rPr lang="en-GB" u="sng" dirty="0" smtClean="0">
                <a:solidFill>
                  <a:schemeClr val="tx1"/>
                </a:solidFill>
              </a:rPr>
              <a:t>LO</a:t>
            </a:r>
            <a:r>
              <a:rPr lang="en-GB" dirty="0" smtClean="0">
                <a:solidFill>
                  <a:schemeClr val="tx1"/>
                </a:solidFill>
              </a:rPr>
              <a:t>: </a:t>
            </a:r>
            <a:r>
              <a:rPr lang="en-GB" dirty="0" smtClean="0">
                <a:solidFill>
                  <a:schemeClr val="tx1"/>
                </a:solidFill>
              </a:rPr>
              <a:t>Say where classroom items are</a:t>
            </a:r>
            <a:endParaRPr lang="en-GB" dirty="0" smtClean="0">
              <a:solidFill>
                <a:schemeClr val="tx1"/>
              </a:solidFill>
            </a:endParaRPr>
          </a:p>
          <a:p>
            <a:pPr lvl="0" algn="l"/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u="sng" dirty="0" smtClean="0">
                <a:solidFill>
                  <a:schemeClr val="tx1"/>
                </a:solidFill>
              </a:rPr>
              <a:t>SC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name over 10 classroom items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name over 5 prepositions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say where classroom items are by using </a:t>
            </a:r>
            <a:r>
              <a:rPr lang="en-GB" dirty="0" smtClean="0">
                <a:solidFill>
                  <a:schemeClr val="tx1"/>
                </a:solidFill>
              </a:rPr>
              <a:t>prepositions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begin to use the dative case</a:t>
            </a:r>
            <a:endParaRPr lang="en-GB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22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Klassenzimmer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classroom</a:t>
            </a:r>
            <a:endParaRPr lang="en-GB" dirty="0"/>
          </a:p>
        </p:txBody>
      </p:sp>
      <p:sp>
        <p:nvSpPr>
          <p:cNvPr id="3" name="AutoShape 2" descr="Image result for match cards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https://upload.wikimedia.org/wikipedia/commons/4/4a/Arnhem_Station_ICE_4652.jpg"/>
          <p:cNvSpPr>
            <a:spLocks noChangeAspect="1" noChangeArrowheads="1"/>
          </p:cNvSpPr>
          <p:nvPr/>
        </p:nvSpPr>
        <p:spPr bwMode="auto">
          <a:xfrm>
            <a:off x="63500" y="-136525"/>
            <a:ext cx="766762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529" y="1484784"/>
            <a:ext cx="6333596" cy="475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83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Schulsachen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school things</a:t>
            </a:r>
            <a:endParaRPr lang="en-GB" dirty="0"/>
          </a:p>
        </p:txBody>
      </p:sp>
      <p:sp>
        <p:nvSpPr>
          <p:cNvPr id="3" name="AutoShape 2" descr="Image result for match cards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https://upload.wikimedia.org/wikipedia/commons/4/4a/Arnhem_Station_ICE_4652.jpg"/>
          <p:cNvSpPr>
            <a:spLocks noChangeAspect="1" noChangeArrowheads="1"/>
          </p:cNvSpPr>
          <p:nvPr/>
        </p:nvSpPr>
        <p:spPr bwMode="auto">
          <a:xfrm>
            <a:off x="63500" y="-136525"/>
            <a:ext cx="766762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6372200" cy="424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83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Schultasche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school bag</a:t>
            </a:r>
            <a:endParaRPr lang="en-GB" dirty="0"/>
          </a:p>
        </p:txBody>
      </p:sp>
      <p:sp>
        <p:nvSpPr>
          <p:cNvPr id="3" name="AutoShape 2" descr="Image result for match cards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https://upload.wikimedia.org/wikipedia/commons/4/4a/Arnhem_Station_ICE_4652.jpg"/>
          <p:cNvSpPr>
            <a:spLocks noChangeAspect="1" noChangeArrowheads="1"/>
          </p:cNvSpPr>
          <p:nvPr/>
        </p:nvSpPr>
        <p:spPr bwMode="auto">
          <a:xfrm>
            <a:off x="63500" y="-136525"/>
            <a:ext cx="766762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6048672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76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Buch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book</a:t>
            </a:r>
            <a:endParaRPr lang="en-GB" dirty="0"/>
          </a:p>
        </p:txBody>
      </p:sp>
      <p:sp>
        <p:nvSpPr>
          <p:cNvPr id="3" name="AutoShape 2" descr="Image result for match cards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https://upload.wikimedia.org/wikipedia/commons/4/4a/Arnhem_Station_ICE_4652.jpg"/>
          <p:cNvSpPr>
            <a:spLocks noChangeAspect="1" noChangeArrowheads="1"/>
          </p:cNvSpPr>
          <p:nvPr/>
        </p:nvSpPr>
        <p:spPr bwMode="auto">
          <a:xfrm>
            <a:off x="63500" y="-136525"/>
            <a:ext cx="766762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550" y="1700808"/>
            <a:ext cx="3503746" cy="469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89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Mäppchen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pencil case</a:t>
            </a:r>
            <a:endParaRPr lang="en-GB" dirty="0"/>
          </a:p>
        </p:txBody>
      </p:sp>
      <p:sp>
        <p:nvSpPr>
          <p:cNvPr id="3" name="AutoShape 2" descr="Image result for match cards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https://upload.wikimedia.org/wikipedia/commons/4/4a/Arnhem_Station_ICE_4652.jpg"/>
          <p:cNvSpPr>
            <a:spLocks noChangeAspect="1" noChangeArrowheads="1"/>
          </p:cNvSpPr>
          <p:nvPr/>
        </p:nvSpPr>
        <p:spPr bwMode="auto">
          <a:xfrm>
            <a:off x="63500" y="-136525"/>
            <a:ext cx="766762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120680" cy="420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68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Der </a:t>
            </a:r>
            <a:r>
              <a:rPr lang="en-GB" b="1" dirty="0" err="1" smtClean="0">
                <a:solidFill>
                  <a:srgbClr val="FF0000"/>
                </a:solidFill>
              </a:rPr>
              <a:t>Radiergummi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rubber</a:t>
            </a:r>
            <a:endParaRPr lang="en-GB" dirty="0"/>
          </a:p>
        </p:txBody>
      </p:sp>
      <p:sp>
        <p:nvSpPr>
          <p:cNvPr id="3" name="AutoShape 2" descr="Image result for match cards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https://upload.wikimedia.org/wikipedia/commons/4/4a/Arnhem_Station_ICE_4652.jpg"/>
          <p:cNvSpPr>
            <a:spLocks noChangeAspect="1" noChangeArrowheads="1"/>
          </p:cNvSpPr>
          <p:nvPr/>
        </p:nvSpPr>
        <p:spPr bwMode="auto">
          <a:xfrm>
            <a:off x="63500" y="-136525"/>
            <a:ext cx="766762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344816" cy="424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44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420</Words>
  <Application>Microsoft Office PowerPoint</Application>
  <PresentationFormat>On-screen Show (4:3)</PresentationFormat>
  <Paragraphs>131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www.zeitfuerdeutsch.com</vt:lpstr>
      <vt:lpstr> Classroom 2 with Prepositions</vt:lpstr>
      <vt:lpstr>Das Kartenspiel</vt:lpstr>
      <vt:lpstr>Das Klassenzimmer – The classroom</vt:lpstr>
      <vt:lpstr>Die Schulsachen – The school things</vt:lpstr>
      <vt:lpstr>Die Schultasche – The school bag</vt:lpstr>
      <vt:lpstr>Das Buch – The book</vt:lpstr>
      <vt:lpstr>Das Mäppchen – The pencil case</vt:lpstr>
      <vt:lpstr>Der Radiergummi – The rubber</vt:lpstr>
      <vt:lpstr>Der Bleistift – The pencil</vt:lpstr>
      <vt:lpstr>Die Buntstifte – The coloured pencils</vt:lpstr>
      <vt:lpstr>Der Bleistiftspitzer – The pencil</vt:lpstr>
      <vt:lpstr>Das Lineal – The ruler</vt:lpstr>
      <vt:lpstr>Die Schere – The scissors</vt:lpstr>
      <vt:lpstr>Der Kleber – The glue</vt:lpstr>
      <vt:lpstr>Der Kugelschreiber – The pen</vt:lpstr>
      <vt:lpstr>Der Schreibtisch – The desk</vt:lpstr>
      <vt:lpstr>Der Stuhl – The chair</vt:lpstr>
      <vt:lpstr>Die (Wasser)flasche – The (water)bottle</vt:lpstr>
      <vt:lpstr>Die Tasse – The cup</vt:lpstr>
      <vt:lpstr>Klassenzimmer 1 – Classroom 1</vt:lpstr>
      <vt:lpstr>Klassenzimmer 2 – Classroom 2</vt:lpstr>
      <vt:lpstr>Prepositions</vt:lpstr>
      <vt:lpstr>Hans sagt – Hans (Simon) says</vt:lpstr>
      <vt:lpstr>Charades 1</vt:lpstr>
      <vt:lpstr>PowerPoint Presentation</vt:lpstr>
      <vt:lpstr>Using the dative case</vt:lpstr>
      <vt:lpstr>PowerPoint Presentation</vt:lpstr>
      <vt:lpstr>PowerPoint Presentation</vt:lpstr>
      <vt:lpstr>PowerPoint Presentation</vt:lpstr>
      <vt:lpstr>PowerPoint Presentation</vt:lpstr>
      <vt:lpstr>Charades 2</vt:lpstr>
      <vt:lpstr>Hangman</vt:lpstr>
      <vt:lpstr> Classroom 2 with Prepositions</vt:lpstr>
    </vt:vector>
  </TitlesOfParts>
  <Company>The Oval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www.zeitfuerdeutsch.com</dc:title>
  <dc:creator>Sean Sullivan</dc:creator>
  <cp:lastModifiedBy>Sean Sullivan</cp:lastModifiedBy>
  <cp:revision>28</cp:revision>
  <dcterms:created xsi:type="dcterms:W3CDTF">2017-02-05T12:00:27Z</dcterms:created>
  <dcterms:modified xsi:type="dcterms:W3CDTF">2017-04-13T09:59:21Z</dcterms:modified>
</cp:coreProperties>
</file>