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76" r:id="rId2"/>
    <p:sldId id="256" r:id="rId3"/>
    <p:sldId id="377" r:id="rId4"/>
    <p:sldId id="380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19" r:id="rId15"/>
    <p:sldId id="378" r:id="rId16"/>
    <p:sldId id="379" r:id="rId17"/>
    <p:sldId id="306" r:id="rId18"/>
    <p:sldId id="324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9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7383F-0FA4-4542-895D-A3D01E16D30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653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clip4art.com/touch-your-nose-clipart.png/touch-your-nose-clipart-touch-your-nose-clipart-liar-clip-art-clipart-panda-free-clipart-images-450-x-47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m/url?sa=i&amp;rct=j&amp;q=&amp;esrc=s&amp;source=images&amp;cd=&amp;cad=rja&amp;uact=8&amp;ved=0ahUKEwiI5KyRsfrOAhUFuBQKHbg4AToQjRwIBw&amp;url=http://clip4art.com/male-hair-clipart.png/male-hair-clipart-male-hair-clipart-male-hair-graphics-royalty-free-stock-images-image-29485559-400-x-400&amp;bvm=bv.131783435,d.ZGg&amp;psig=AFQjCNEEqGHdKYXXglko7Z1-iEcgSAbtLA&amp;ust=1473239003933746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i36auH6vXPAhXFXhoKHfpADuwQjRwIBw&amp;url=https://openclipart.org/tags/crown&amp;psig=AFQjCNF68vBpCl8_66_LyL3K2C-O-dybnQ&amp;ust=147748053575579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source=images&amp;cd=&amp;cad=rja&amp;uact=8&amp;ved=0CAcQjRw&amp;url=http://www.disneyclips.com/imagesnewb/simba.html&amp;ei=XOHMVPX-DY3PaKfMgqAE&amp;bvm=bv.85076809,d.d2s&amp;psig=AFQjCNH9ChNGpBZvMu8ZoBimAONw41G-2w&amp;ust=142279957192916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&amp;esrc=s&amp;source=images&amp;cd=&amp;cad=rja&amp;uact=8&amp;ved=0CAcQjRw&amp;url=http://www.disneyclips.com/imagesnewb/simba.html&amp;ei=XOHMVPX-DY3PaKfMgqAE&amp;bvm=bv.85076809,d.d2s&amp;psig=AFQjCNH9ChNGpBZvMu8ZoBimAONw41G-2w&amp;ust=142279957192916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an1982\Downloads\frogGerma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12776"/>
            <a:ext cx="8572500" cy="54452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www.zeitfuerdeutsch.com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3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lemon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Zitrone</a:t>
            </a:r>
            <a:endParaRPr lang="en-GB" dirty="0"/>
          </a:p>
        </p:txBody>
      </p:sp>
      <p:pic>
        <p:nvPicPr>
          <p:cNvPr id="61446" name="Picture 6" descr="http://www.hangthebankers.com/wp-content/uploads/2012/08/lemons-heal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402808" cy="3642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5779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cake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Kuchen</a:t>
            </a:r>
            <a:endParaRPr lang="en-GB" dirty="0"/>
          </a:p>
        </p:txBody>
      </p:sp>
      <p:pic>
        <p:nvPicPr>
          <p:cNvPr id="98306" name="Picture 2" descr="http://1.bp.blogspot.com/-l809oCLaL-Y/T8-7nSTRD6I/AAAAAAAADgE/LYxUs3wa8pI/s1600/Black+Forest+Cake+and+Cupcakes+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502178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34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strawberry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Erdbeere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0418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632848" cy="4770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5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Write</a:t>
            </a:r>
            <a:r>
              <a:rPr lang="en-GB" dirty="0" smtClean="0"/>
              <a:t> </a:t>
            </a:r>
            <a:r>
              <a:rPr lang="en-GB" dirty="0" smtClean="0"/>
              <a:t>with a Finger</a:t>
            </a:r>
            <a:endParaRPr lang="en-GB" dirty="0"/>
          </a:p>
        </p:txBody>
      </p:sp>
      <p:pic>
        <p:nvPicPr>
          <p:cNvPr id="1030" name="Picture 6" descr="How to Draw a Multi-Touch Tap Gesture Vector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28092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6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60648"/>
            <a:ext cx="4038600" cy="6264696"/>
          </a:xfrm>
        </p:spPr>
        <p:txBody>
          <a:bodyPr>
            <a:normAutofit fontScale="92500" lnSpcReduction="10000"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Was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r>
              <a:rPr lang="en-GB" sz="4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ungesund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Welche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>
                <a:solidFill>
                  <a:srgbClr val="FF0000"/>
                </a:solidFill>
              </a:rPr>
              <a:t>F</a:t>
            </a:r>
            <a:r>
              <a:rPr lang="en-GB" sz="4400" b="1" dirty="0" err="1" smtClean="0">
                <a:solidFill>
                  <a:srgbClr val="FF0000"/>
                </a:solidFill>
              </a:rPr>
              <a:t>arbe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...?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 </a:t>
            </a:r>
          </a:p>
          <a:p>
            <a:pPr>
              <a:buNone/>
            </a:pPr>
            <a:endParaRPr lang="en-GB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60648"/>
            <a:ext cx="4038600" cy="6120680"/>
          </a:xfrm>
        </p:spPr>
        <p:txBody>
          <a:bodyPr>
            <a:normAutofit fontScale="92500" lnSpcReduction="10000"/>
          </a:bodyPr>
          <a:lstStyle/>
          <a:p>
            <a:r>
              <a:rPr lang="en-GB" sz="4400" b="1" dirty="0" smtClean="0"/>
              <a:t>What is that?</a:t>
            </a:r>
          </a:p>
          <a:p>
            <a:r>
              <a:rPr lang="en-GB" sz="4400" b="1" dirty="0" smtClean="0"/>
              <a:t>That is …</a:t>
            </a:r>
          </a:p>
          <a:p>
            <a:r>
              <a:rPr lang="en-GB" sz="4400" b="1" dirty="0" smtClean="0"/>
              <a:t>Is that healthy</a:t>
            </a:r>
          </a:p>
          <a:p>
            <a:r>
              <a:rPr lang="en-GB" sz="4400" b="1" dirty="0" smtClean="0"/>
              <a:t>That is healthy</a:t>
            </a:r>
          </a:p>
          <a:p>
            <a:r>
              <a:rPr lang="en-GB" sz="4400" b="1" dirty="0" smtClean="0"/>
              <a:t>That is unhealthy</a:t>
            </a:r>
          </a:p>
          <a:p>
            <a:r>
              <a:rPr lang="en-GB" sz="4400" b="1" dirty="0" smtClean="0"/>
              <a:t>Which (what) colour is ...?</a:t>
            </a:r>
          </a:p>
          <a:p>
            <a:r>
              <a:rPr lang="en-GB" sz="4400" b="1" dirty="0" smtClean="0"/>
              <a:t>That is …</a:t>
            </a:r>
          </a:p>
          <a:p>
            <a:pPr>
              <a:buNone/>
            </a:pPr>
            <a:endParaRPr lang="en-GB" sz="4400" b="1" dirty="0" smtClean="0"/>
          </a:p>
          <a:p>
            <a:pPr>
              <a:buNone/>
            </a:pPr>
            <a:endParaRPr lang="en-GB" sz="4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79512" y="1556792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4221088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Secret Signal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908720"/>
            <a:ext cx="4824536" cy="5616624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Was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die </a:t>
            </a:r>
            <a:r>
              <a:rPr lang="en-GB" sz="3200" b="1" dirty="0" err="1" smtClean="0">
                <a:solidFill>
                  <a:srgbClr val="FF0000"/>
                </a:solidFill>
              </a:rPr>
              <a:t>Zitrone</a:t>
            </a:r>
            <a:endParaRPr lang="en-GB" sz="3200" b="1" dirty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0070C0"/>
                </a:solidFill>
              </a:rPr>
              <a:t>Ist</a:t>
            </a:r>
            <a:r>
              <a:rPr lang="en-GB" sz="3200" b="1" dirty="0" smtClean="0">
                <a:solidFill>
                  <a:srgbClr val="0070C0"/>
                </a:solidFill>
              </a:rPr>
              <a:t> das </a:t>
            </a:r>
            <a:r>
              <a:rPr lang="en-GB" sz="3200" b="1" dirty="0" err="1" smtClean="0">
                <a:solidFill>
                  <a:srgbClr val="0070C0"/>
                </a:solidFill>
              </a:rPr>
              <a:t>Gesund</a:t>
            </a:r>
            <a:r>
              <a:rPr lang="en-GB" sz="3200" b="1" dirty="0" smtClean="0">
                <a:solidFill>
                  <a:srgbClr val="0070C0"/>
                </a:solidFill>
              </a:rPr>
              <a:t>? </a:t>
            </a:r>
          </a:p>
          <a:p>
            <a:r>
              <a:rPr lang="en-GB" sz="3200" b="1" dirty="0" err="1" smtClean="0">
                <a:solidFill>
                  <a:srgbClr val="0070C0"/>
                </a:solidFill>
              </a:rPr>
              <a:t>Ja</a:t>
            </a:r>
            <a:r>
              <a:rPr lang="en-GB" sz="3200" b="1" dirty="0" smtClean="0">
                <a:solidFill>
                  <a:srgbClr val="0070C0"/>
                </a:solidFill>
              </a:rPr>
              <a:t>, das </a:t>
            </a:r>
            <a:r>
              <a:rPr lang="en-GB" sz="3200" b="1" dirty="0" err="1" smtClean="0">
                <a:solidFill>
                  <a:srgbClr val="0070C0"/>
                </a:solidFill>
              </a:rPr>
              <a:t>ist</a:t>
            </a:r>
            <a:r>
              <a:rPr lang="en-GB" sz="3200" b="1" dirty="0" smtClean="0">
                <a:solidFill>
                  <a:srgbClr val="0070C0"/>
                </a:solidFill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</a:rPr>
              <a:t>gesund</a:t>
            </a:r>
            <a:endParaRPr lang="en-GB" sz="3200" b="1" i="1" dirty="0">
              <a:solidFill>
                <a:srgbClr val="0070C0"/>
              </a:solidFill>
            </a:endParaRPr>
          </a:p>
          <a:p>
            <a:r>
              <a:rPr lang="en-GB" sz="3200" b="1" dirty="0" err="1" smtClean="0">
                <a:solidFill>
                  <a:srgbClr val="00B050"/>
                </a:solidFill>
              </a:rPr>
              <a:t>Welche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Farbe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ist</a:t>
            </a:r>
            <a:r>
              <a:rPr lang="en-GB" sz="3200" b="1" dirty="0" smtClean="0">
                <a:solidFill>
                  <a:srgbClr val="00B050"/>
                </a:solidFill>
              </a:rPr>
              <a:t> die </a:t>
            </a:r>
            <a:r>
              <a:rPr lang="en-GB" sz="3200" b="1" dirty="0" err="1" smtClean="0">
                <a:solidFill>
                  <a:srgbClr val="00B050"/>
                </a:solidFill>
              </a:rPr>
              <a:t>Zitrone</a:t>
            </a:r>
            <a:r>
              <a:rPr lang="en-GB" sz="3200" b="1" dirty="0" smtClean="0">
                <a:solidFill>
                  <a:srgbClr val="00B050"/>
                </a:solidFill>
              </a:rPr>
              <a:t>? </a:t>
            </a:r>
          </a:p>
          <a:p>
            <a:r>
              <a:rPr lang="en-GB" sz="3200" b="1" dirty="0" smtClean="0">
                <a:solidFill>
                  <a:srgbClr val="00B050"/>
                </a:solidFill>
              </a:rPr>
              <a:t>Die </a:t>
            </a:r>
            <a:r>
              <a:rPr lang="en-GB" sz="3200" b="1" dirty="0" err="1" smtClean="0">
                <a:solidFill>
                  <a:srgbClr val="00B050"/>
                </a:solidFill>
              </a:rPr>
              <a:t>Zitrone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ist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gelb</a:t>
            </a:r>
            <a:endParaRPr lang="en-GB" sz="3200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3200" b="1" dirty="0">
              <a:solidFill>
                <a:srgbClr val="7030A0"/>
              </a:solidFill>
            </a:endParaRPr>
          </a:p>
          <a:p>
            <a:endParaRPr lang="en-GB" sz="3200" dirty="0"/>
          </a:p>
        </p:txBody>
      </p:sp>
      <p:pic>
        <p:nvPicPr>
          <p:cNvPr id="5" name="Picture 4" descr="touch your nose clipart touch your nose clipart documento sin ttulo 689 X 468">
            <a:hlinkClick r:id="rId2" tooltip="touch your nose clipart touch your nose clipart documento sin ttulo 689 X 468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5544"/>
            <a:ext cx="36724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touch nose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67240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71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60648"/>
            <a:ext cx="4038600" cy="6264696"/>
          </a:xfrm>
        </p:spPr>
        <p:txBody>
          <a:bodyPr>
            <a:normAutofit fontScale="92500" lnSpcReduction="10000"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Was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r>
              <a:rPr lang="en-GB" sz="4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ungesund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Welche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>
                <a:solidFill>
                  <a:srgbClr val="FF0000"/>
                </a:solidFill>
              </a:rPr>
              <a:t>F</a:t>
            </a:r>
            <a:r>
              <a:rPr lang="en-GB" sz="4400" b="1" dirty="0" err="1" smtClean="0">
                <a:solidFill>
                  <a:srgbClr val="FF0000"/>
                </a:solidFill>
              </a:rPr>
              <a:t>arbe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...?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 </a:t>
            </a:r>
          </a:p>
          <a:p>
            <a:pPr>
              <a:buNone/>
            </a:pPr>
            <a:endParaRPr lang="en-GB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60648"/>
            <a:ext cx="4038600" cy="6120680"/>
          </a:xfrm>
        </p:spPr>
        <p:txBody>
          <a:bodyPr>
            <a:normAutofit fontScale="92500" lnSpcReduction="10000"/>
          </a:bodyPr>
          <a:lstStyle/>
          <a:p>
            <a:r>
              <a:rPr lang="en-GB" sz="4400" b="1" dirty="0" smtClean="0"/>
              <a:t>What is that?</a:t>
            </a:r>
          </a:p>
          <a:p>
            <a:r>
              <a:rPr lang="en-GB" sz="4400" b="1" dirty="0" smtClean="0"/>
              <a:t>That is …</a:t>
            </a:r>
          </a:p>
          <a:p>
            <a:r>
              <a:rPr lang="en-GB" sz="4400" b="1" dirty="0" smtClean="0"/>
              <a:t>Is that healthy</a:t>
            </a:r>
          </a:p>
          <a:p>
            <a:r>
              <a:rPr lang="en-GB" sz="4400" b="1" dirty="0" smtClean="0"/>
              <a:t>That is healthy</a:t>
            </a:r>
          </a:p>
          <a:p>
            <a:r>
              <a:rPr lang="en-GB" sz="4400" b="1" dirty="0" smtClean="0"/>
              <a:t>That is unhealthy</a:t>
            </a:r>
          </a:p>
          <a:p>
            <a:r>
              <a:rPr lang="en-GB" sz="4400" b="1" dirty="0" smtClean="0"/>
              <a:t>Which (what) colour is ...?</a:t>
            </a:r>
          </a:p>
          <a:p>
            <a:r>
              <a:rPr lang="en-GB" sz="4400" b="1" dirty="0" smtClean="0"/>
              <a:t>That is …</a:t>
            </a:r>
          </a:p>
          <a:p>
            <a:pPr>
              <a:buNone/>
            </a:pPr>
            <a:endParaRPr lang="en-GB" sz="4400" b="1" dirty="0" smtClean="0"/>
          </a:p>
          <a:p>
            <a:pPr>
              <a:buNone/>
            </a:pPr>
            <a:endParaRPr lang="en-GB" sz="4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79512" y="1556792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4221088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1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Remember the order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Links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Nächste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bin </a:t>
            </a:r>
            <a:r>
              <a:rPr lang="en-GB" sz="3200" b="1" dirty="0" err="1" smtClean="0">
                <a:solidFill>
                  <a:srgbClr val="FF0000"/>
                </a:solidFill>
              </a:rPr>
              <a:t>fertig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Augen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zu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Augen</a:t>
            </a:r>
            <a:r>
              <a:rPr lang="en-GB" sz="3200" b="1" dirty="0" smtClean="0">
                <a:solidFill>
                  <a:srgbClr val="FF0000"/>
                </a:solidFill>
              </a:rPr>
              <a:t> auf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Du </a:t>
            </a:r>
            <a:r>
              <a:rPr lang="en-GB" sz="3200" b="1" dirty="0" err="1" smtClean="0">
                <a:solidFill>
                  <a:srgbClr val="FF0000"/>
                </a:solidFill>
              </a:rPr>
              <a:t>bist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richtig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Du </a:t>
            </a:r>
            <a:r>
              <a:rPr lang="en-GB" sz="3200" b="1" dirty="0" err="1" smtClean="0">
                <a:solidFill>
                  <a:srgbClr val="FF0000"/>
                </a:solidFill>
              </a:rPr>
              <a:t>bist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falsch</a:t>
            </a:r>
            <a:endParaRPr lang="en-GB" sz="3200" b="1" dirty="0" smtClean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Left is</a:t>
            </a:r>
          </a:p>
          <a:p>
            <a:r>
              <a:rPr lang="en-GB" sz="3200" b="1" dirty="0" smtClean="0"/>
              <a:t>The next is</a:t>
            </a:r>
          </a:p>
          <a:p>
            <a:r>
              <a:rPr lang="en-GB" sz="3200" b="1" dirty="0" smtClean="0"/>
              <a:t>I am finished</a:t>
            </a:r>
          </a:p>
          <a:p>
            <a:r>
              <a:rPr lang="en-GB" sz="3200" b="1" dirty="0" smtClean="0"/>
              <a:t>Eyes closed</a:t>
            </a:r>
          </a:p>
          <a:p>
            <a:r>
              <a:rPr lang="en-GB" sz="3200" b="1" dirty="0" smtClean="0"/>
              <a:t>Eyes open</a:t>
            </a:r>
          </a:p>
          <a:p>
            <a:r>
              <a:rPr lang="en-GB" sz="3200" b="1" dirty="0" smtClean="0"/>
              <a:t>You are correct</a:t>
            </a:r>
          </a:p>
          <a:p>
            <a:r>
              <a:rPr lang="en-GB" sz="3200" b="1" dirty="0" smtClean="0"/>
              <a:t>You are wrong</a:t>
            </a:r>
            <a:endParaRPr lang="en-GB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  <p:pic>
        <p:nvPicPr>
          <p:cNvPr id="7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3010954" cy="3024336"/>
          </a:xfrm>
          <a:prstGeom prst="rect">
            <a:avLst/>
          </a:prstGeom>
          <a:noFill/>
        </p:spPr>
      </p:pic>
      <p:pic>
        <p:nvPicPr>
          <p:cNvPr id="8" name="Picture 6" descr="http://www.hangthebankers.com/wp-content/uploads/2012/08/lemons-heal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492896"/>
            <a:ext cx="280464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en-GB" b="1" dirty="0" smtClean="0"/>
              <a:t>The fruit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Obst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208912" cy="4176464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Name and describe fruit</a:t>
            </a:r>
            <a:endParaRPr lang="en-GB" i="1" dirty="0" smtClean="0">
              <a:solidFill>
                <a:schemeClr val="tx1"/>
              </a:solidFill>
            </a:endParaRPr>
          </a:p>
          <a:p>
            <a:pPr lvl="0" algn="l"/>
            <a:r>
              <a:rPr lang="en-GB" b="1" u="sng" dirty="0" smtClean="0">
                <a:solidFill>
                  <a:schemeClr val="tx1"/>
                </a:solidFill>
              </a:rPr>
              <a:t>SC</a:t>
            </a: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 know the German word for 7 fruits</a:t>
            </a:r>
            <a:endParaRPr lang="en-GB" i="1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 can ask and answer questions about fruit</a:t>
            </a:r>
            <a:endParaRPr lang="en-GB" i="1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 can remember and then say the order of a line of fruit</a:t>
            </a:r>
            <a:endParaRPr lang="en-GB" i="1" dirty="0" smtClean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  <p:pic>
        <p:nvPicPr>
          <p:cNvPr id="7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3010954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  <p:pic>
        <p:nvPicPr>
          <p:cNvPr id="7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3010954" cy="3024336"/>
          </a:xfrm>
          <a:prstGeom prst="rect">
            <a:avLst/>
          </a:prstGeom>
          <a:noFill/>
        </p:spPr>
      </p:pic>
      <p:pic>
        <p:nvPicPr>
          <p:cNvPr id="8" name="Picture 6" descr="http://www.hangthebankers.com/wp-content/uploads/2012/08/lemons-heal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492896"/>
            <a:ext cx="280464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  <p:pic>
        <p:nvPicPr>
          <p:cNvPr id="11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2136299" cy="2088232"/>
          </a:xfrm>
          <a:prstGeom prst="rect">
            <a:avLst/>
          </a:prstGeom>
          <a:noFill/>
        </p:spPr>
      </p:pic>
      <p:pic>
        <p:nvPicPr>
          <p:cNvPr id="12" name="Picture 2" descr="https://sp.yimg.com/ib/th?id=HN.608031957855765922&amp;pid=15.1&amp;P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924944"/>
            <a:ext cx="2268252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  <p:pic>
        <p:nvPicPr>
          <p:cNvPr id="11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2136299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  <p:pic>
        <p:nvPicPr>
          <p:cNvPr id="11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2136299" cy="2088232"/>
          </a:xfrm>
          <a:prstGeom prst="rect">
            <a:avLst/>
          </a:prstGeom>
          <a:noFill/>
        </p:spPr>
      </p:pic>
      <p:pic>
        <p:nvPicPr>
          <p:cNvPr id="12" name="Picture 2" descr="https://sp.yimg.com/ib/th?id=HN.608031957855765922&amp;pid=15.1&amp;P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924944"/>
            <a:ext cx="2268252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39091" y="2132856"/>
            <a:ext cx="4038600" cy="4525963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wahr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falsch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Un/</a:t>
            </a:r>
            <a:r>
              <a:rPr lang="en-GB" sz="3600" b="1" dirty="0" err="1" smtClean="0">
                <a:solidFill>
                  <a:srgbClr val="FF0000"/>
                </a:solidFill>
              </a:rPr>
              <a:t>gesund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Lieblings</a:t>
            </a:r>
            <a:r>
              <a:rPr lang="en-GB" sz="36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Farben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590937" y="2332036"/>
            <a:ext cx="4038600" cy="4525963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That is true</a:t>
            </a:r>
          </a:p>
          <a:p>
            <a:r>
              <a:rPr lang="en-GB" sz="4400" b="1" dirty="0" smtClean="0"/>
              <a:t>That is false</a:t>
            </a:r>
            <a:endParaRPr lang="en-GB" b="1" dirty="0" smtClean="0"/>
          </a:p>
          <a:p>
            <a:endParaRPr lang="en-GB" b="1" dirty="0" smtClean="0"/>
          </a:p>
          <a:p>
            <a:r>
              <a:rPr lang="en-GB" sz="3600" b="1" dirty="0" smtClean="0"/>
              <a:t>Un/healthy</a:t>
            </a:r>
          </a:p>
          <a:p>
            <a:r>
              <a:rPr lang="en-GB" sz="3600" b="1" dirty="0" smtClean="0"/>
              <a:t>Favourite ...</a:t>
            </a:r>
          </a:p>
          <a:p>
            <a:r>
              <a:rPr lang="en-GB" sz="3600" b="1" dirty="0" smtClean="0"/>
              <a:t>Colours</a:t>
            </a:r>
            <a:endParaRPr lang="en-GB" sz="3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260648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King/Queen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Wahr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oder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Falsch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True or false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AutoShape 6" descr="Image result for crown clipar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4010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crown clipar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698625"/>
            <a:ext cx="4010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2" descr="http://www.clker.com/cliparts/9/2/f/f/1197148439997296199liftarn_Crown_of_Saint_Edward.svg.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280" y="123019"/>
            <a:ext cx="1252872" cy="1139102"/>
          </a:xfrm>
          <a:prstGeom prst="rect">
            <a:avLst/>
          </a:prstGeom>
          <a:noFill/>
        </p:spPr>
      </p:pic>
      <p:pic>
        <p:nvPicPr>
          <p:cNvPr id="9" name="Picture 6" descr="http://ibytemedia.com/wp-content/uploads/2012/03/Crown-with-Diamonds-Clip-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60648"/>
            <a:ext cx="1253382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9552" y="1556792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Yes, correct</a:t>
            </a:r>
          </a:p>
          <a:p>
            <a:r>
              <a:rPr lang="en-GB" sz="2600" b="1" dirty="0" smtClean="0"/>
              <a:t>No, incorrect</a:t>
            </a:r>
          </a:p>
          <a:p>
            <a:r>
              <a:rPr lang="en-GB" sz="2600" b="1" dirty="0" smtClean="0"/>
              <a:t>Good</a:t>
            </a:r>
          </a:p>
          <a:p>
            <a:r>
              <a:rPr lang="en-GB" sz="2600" b="1" dirty="0" smtClean="0"/>
              <a:t>Super</a:t>
            </a:r>
          </a:p>
          <a:p>
            <a:r>
              <a:rPr lang="en-GB" sz="2600" b="1" dirty="0" smtClean="0"/>
              <a:t>Excellent</a:t>
            </a:r>
          </a:p>
          <a:p>
            <a:r>
              <a:rPr lang="en-GB" sz="2600" b="1" dirty="0" smtClean="0"/>
              <a:t>Fantastic</a:t>
            </a:r>
          </a:p>
          <a:p>
            <a:r>
              <a:rPr lang="en-GB" sz="2600" b="1" dirty="0" smtClean="0"/>
              <a:t>Brilliant</a:t>
            </a:r>
          </a:p>
          <a:p>
            <a:r>
              <a:rPr lang="en-GB" sz="2600" b="1" dirty="0" smtClean="0"/>
              <a:t>Wonderful</a:t>
            </a:r>
          </a:p>
          <a:p>
            <a:r>
              <a:rPr lang="en-GB" sz="2600" b="1" dirty="0" smtClean="0"/>
              <a:t>Great</a:t>
            </a:r>
          </a:p>
          <a:p>
            <a:r>
              <a:rPr lang="en-GB" sz="2600" b="1" dirty="0" smtClean="0"/>
              <a:t>Tremendous/super/great</a:t>
            </a:r>
          </a:p>
          <a:p>
            <a:r>
              <a:rPr lang="en-GB" sz="2600" b="1" dirty="0" smtClean="0"/>
              <a:t>Beautiful/</a:t>
            </a:r>
            <a:r>
              <a:rPr lang="en-GB" sz="2600" b="1" dirty="0" err="1" smtClean="0"/>
              <a:t>grea</a:t>
            </a:r>
            <a:endParaRPr lang="en-GB" sz="2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1556792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err="1" smtClean="0">
                <a:solidFill>
                  <a:srgbClr val="FF0000"/>
                </a:solidFill>
              </a:rPr>
              <a:t>Ja</a:t>
            </a:r>
            <a:r>
              <a:rPr lang="en-GB" sz="2600" b="1" dirty="0" smtClean="0">
                <a:solidFill>
                  <a:srgbClr val="FF0000"/>
                </a:solidFill>
              </a:rPr>
              <a:t>, </a:t>
            </a:r>
            <a:r>
              <a:rPr lang="en-GB" sz="2600" b="1" dirty="0" err="1" smtClean="0">
                <a:solidFill>
                  <a:srgbClr val="FF0000"/>
                </a:solidFill>
              </a:rPr>
              <a:t>Richtig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Nein, </a:t>
            </a:r>
            <a:r>
              <a:rPr lang="en-GB" sz="2600" b="1" dirty="0" err="1" smtClean="0">
                <a:solidFill>
                  <a:srgbClr val="FF0000"/>
                </a:solidFill>
              </a:rPr>
              <a:t>Falsch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Gut</a:t>
            </a:r>
          </a:p>
          <a:p>
            <a:r>
              <a:rPr lang="en-GB" sz="2600" b="1" dirty="0" smtClean="0">
                <a:solidFill>
                  <a:srgbClr val="FF0000"/>
                </a:solidFill>
              </a:rPr>
              <a:t>Super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Ausgezeichnet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Fantastisch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Brilliant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Wunderbar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Großartig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Prima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Das </a:t>
            </a:r>
            <a:r>
              <a:rPr lang="en-GB" b="1" dirty="0" err="1" smtClean="0"/>
              <a:t>Kartenspiel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925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en-GB" b="1" dirty="0" smtClean="0"/>
              <a:t>The fruit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Obst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208912" cy="4176464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Name and describe fruit</a:t>
            </a:r>
            <a:endParaRPr lang="en-GB" i="1" dirty="0" smtClean="0">
              <a:solidFill>
                <a:schemeClr val="tx1"/>
              </a:solidFill>
            </a:endParaRPr>
          </a:p>
          <a:p>
            <a:pPr lvl="0" algn="l"/>
            <a:r>
              <a:rPr lang="en-GB" b="1" u="sng" dirty="0" smtClean="0">
                <a:solidFill>
                  <a:schemeClr val="tx1"/>
                </a:solidFill>
              </a:rPr>
              <a:t>SC</a:t>
            </a: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 know the German word for 7 fruits</a:t>
            </a:r>
            <a:endParaRPr lang="en-GB" i="1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 can ask and answer questions about fruit</a:t>
            </a:r>
            <a:endParaRPr lang="en-GB" i="1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 can remember and then say the order of a line of fruit</a:t>
            </a:r>
            <a:endParaRPr lang="en-GB" i="1" dirty="0" smtClean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orange – </a:t>
            </a:r>
            <a:r>
              <a:rPr lang="en-GB" b="1" dirty="0" smtClean="0">
                <a:solidFill>
                  <a:srgbClr val="FF0000"/>
                </a:solidFill>
              </a:rPr>
              <a:t>Die Orange</a:t>
            </a:r>
            <a:endParaRPr lang="en-GB" b="1" dirty="0"/>
          </a:p>
        </p:txBody>
      </p:sp>
      <p:pic>
        <p:nvPicPr>
          <p:cNvPr id="65538" name="Picture 2" descr="https://sp.yimg.com/ib/th?id=HN.608031957855765922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721755" cy="3814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93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banana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Banane</a:t>
            </a:r>
            <a:endParaRPr lang="en-GB" dirty="0"/>
          </a:p>
        </p:txBody>
      </p:sp>
      <p:sp>
        <p:nvSpPr>
          <p:cNvPr id="63490" name="AutoShape 2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4514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6084689" cy="4563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086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apple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Apfel</a:t>
            </a:r>
            <a:endParaRPr lang="en-GB" dirty="0"/>
          </a:p>
        </p:txBody>
      </p:sp>
      <p:sp>
        <p:nvSpPr>
          <p:cNvPr id="63490" name="AutoShape 2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3970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5072112" cy="5094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528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pear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Birne</a:t>
            </a:r>
            <a:endParaRPr lang="en-GB" dirty="0"/>
          </a:p>
        </p:txBody>
      </p:sp>
      <p:pic>
        <p:nvPicPr>
          <p:cNvPr id="63490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3984312" cy="3330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3036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chocolate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Schokolade</a:t>
            </a:r>
            <a:endParaRPr lang="en-GB" dirty="0"/>
          </a:p>
        </p:txBody>
      </p:sp>
      <p:pic>
        <p:nvPicPr>
          <p:cNvPr id="4" name="Picture 4" descr="http://3.bp.blogspot.com/-QYM2vPsVBu8/TwMCL9RBPGI/AAAAAAAAAdc/XfvvmUe85-I/s1600/Choco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341640" cy="4935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41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pineapple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Ananas</a:t>
            </a:r>
            <a:endParaRPr lang="en-GB" dirty="0"/>
          </a:p>
        </p:txBody>
      </p:sp>
      <p:pic>
        <p:nvPicPr>
          <p:cNvPr id="62468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68760"/>
            <a:ext cx="4983708" cy="4871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5020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399</Words>
  <Application>Microsoft Office PowerPoint</Application>
  <PresentationFormat>On-screen Show (4:3)</PresentationFormat>
  <Paragraphs>122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www.zeitfuerdeutsch.com</vt:lpstr>
      <vt:lpstr>The fruit – Das Obst</vt:lpstr>
      <vt:lpstr>Das Kartenspiel</vt:lpstr>
      <vt:lpstr>The orange – Die Orange</vt:lpstr>
      <vt:lpstr>The banana – Die Banane</vt:lpstr>
      <vt:lpstr>The apple – Der Apfel</vt:lpstr>
      <vt:lpstr>The pear – Die Birne</vt:lpstr>
      <vt:lpstr>The chocolate – Die Schokolade</vt:lpstr>
      <vt:lpstr>The pineapple – Die Ananas</vt:lpstr>
      <vt:lpstr>The lemon – Die Zitrone</vt:lpstr>
      <vt:lpstr>The cake – Der Kuchen</vt:lpstr>
      <vt:lpstr>The strawberry – Die Erdbeere</vt:lpstr>
      <vt:lpstr>Write with a Finger</vt:lpstr>
      <vt:lpstr>PowerPoint Presentation</vt:lpstr>
      <vt:lpstr>Secret Signal</vt:lpstr>
      <vt:lpstr>PowerPoint Presentation</vt:lpstr>
      <vt:lpstr>Remember the order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fruit – Das Obst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62</cp:revision>
  <dcterms:created xsi:type="dcterms:W3CDTF">2014-08-31T12:54:10Z</dcterms:created>
  <dcterms:modified xsi:type="dcterms:W3CDTF">2016-10-25T12:46:36Z</dcterms:modified>
</cp:coreProperties>
</file>