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322" r:id="rId5"/>
    <p:sldId id="323" r:id="rId6"/>
    <p:sldId id="324" r:id="rId7"/>
    <p:sldId id="314" r:id="rId8"/>
    <p:sldId id="316" r:id="rId9"/>
    <p:sldId id="318" r:id="rId10"/>
    <p:sldId id="326" r:id="rId11"/>
    <p:sldId id="327" r:id="rId12"/>
    <p:sldId id="336" r:id="rId13"/>
    <p:sldId id="337" r:id="rId14"/>
    <p:sldId id="338" r:id="rId15"/>
    <p:sldId id="320" r:id="rId16"/>
    <p:sldId id="331" r:id="rId17"/>
    <p:sldId id="332" r:id="rId18"/>
    <p:sldId id="33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FDFF-F30D-45C4-A96D-89BBE724C5DE}" type="datetimeFigureOut">
              <a:rPr lang="en-GB" smtClean="0"/>
              <a:t>17/08/2017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788D8-1BDA-4759-8A83-2DE2F8BA7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3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en.wikipedia.org/wiki/File:Flag_of_Europe.sv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80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GB" dirty="0" smtClean="0"/>
              <a:t>Verbs learnt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867400"/>
          </a:xfrm>
        </p:spPr>
        <p:txBody>
          <a:bodyPr>
            <a:noAutofit/>
          </a:bodyPr>
          <a:lstStyle/>
          <a:p>
            <a:r>
              <a:rPr lang="en-GB" sz="3000" dirty="0" smtClean="0"/>
              <a:t>To play</a:t>
            </a:r>
          </a:p>
          <a:p>
            <a:r>
              <a:rPr lang="en-GB" sz="3000" dirty="0" smtClean="0"/>
              <a:t>To dance</a:t>
            </a:r>
          </a:p>
          <a:p>
            <a:r>
              <a:rPr lang="en-GB" sz="3000" dirty="0" smtClean="0"/>
              <a:t>To sing</a:t>
            </a:r>
          </a:p>
          <a:p>
            <a:r>
              <a:rPr lang="en-GB" sz="3000" dirty="0" smtClean="0"/>
              <a:t>To read</a:t>
            </a:r>
          </a:p>
          <a:p>
            <a:r>
              <a:rPr lang="en-GB" sz="3000" dirty="0" smtClean="0"/>
              <a:t>To do/to make</a:t>
            </a:r>
          </a:p>
          <a:p>
            <a:r>
              <a:rPr lang="en-GB" sz="3000" dirty="0" smtClean="0"/>
              <a:t>To hear/to listen to </a:t>
            </a:r>
          </a:p>
          <a:p>
            <a:r>
              <a:rPr lang="en-GB" sz="3000" dirty="0" smtClean="0"/>
              <a:t>To watch TV</a:t>
            </a:r>
          </a:p>
          <a:p>
            <a:r>
              <a:rPr lang="en-GB" sz="3000" dirty="0" smtClean="0"/>
              <a:t>To swim</a:t>
            </a:r>
          </a:p>
          <a:p>
            <a:r>
              <a:rPr lang="en-GB" sz="3000" dirty="0" smtClean="0"/>
              <a:t>To run</a:t>
            </a:r>
          </a:p>
          <a:p>
            <a:r>
              <a:rPr lang="en-GB" sz="3000" dirty="0" smtClean="0"/>
              <a:t>To do gymnastics</a:t>
            </a:r>
          </a:p>
          <a:p>
            <a:r>
              <a:rPr lang="en-GB" sz="3000" dirty="0" smtClean="0"/>
              <a:t>To speak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Autofit/>
          </a:bodyPr>
          <a:lstStyle/>
          <a:p>
            <a:r>
              <a:rPr lang="en-GB" sz="3000" b="1" dirty="0" err="1" smtClean="0">
                <a:solidFill>
                  <a:srgbClr val="FF0000"/>
                </a:solidFill>
              </a:rPr>
              <a:t>Spielen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Tanzen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Singen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Lesen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smtClean="0">
                <a:solidFill>
                  <a:srgbClr val="FF0000"/>
                </a:solidFill>
              </a:rPr>
              <a:t>Machen</a:t>
            </a: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Hören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Fernsehen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Schwimmen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Rennen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 smtClean="0">
                <a:solidFill>
                  <a:srgbClr val="FF0000"/>
                </a:solidFill>
              </a:rPr>
              <a:t>Turnen</a:t>
            </a:r>
            <a:endParaRPr lang="en-GB" sz="3000" b="1" dirty="0" smtClean="0">
              <a:solidFill>
                <a:srgbClr val="FF0000"/>
              </a:solidFill>
            </a:endParaRPr>
          </a:p>
          <a:p>
            <a:r>
              <a:rPr lang="en-GB" sz="3000" b="1" dirty="0" err="1">
                <a:solidFill>
                  <a:srgbClr val="FF0000"/>
                </a:solidFill>
              </a:rPr>
              <a:t>S</a:t>
            </a:r>
            <a:r>
              <a:rPr lang="en-GB" sz="3000" b="1" dirty="0" err="1" smtClean="0">
                <a:solidFill>
                  <a:srgbClr val="FF0000"/>
                </a:solidFill>
              </a:rPr>
              <a:t>prechen</a:t>
            </a:r>
            <a:endParaRPr lang="en-GB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8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GB" dirty="0" smtClean="0"/>
              <a:t>Verbs learnt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715000"/>
          </a:xfrm>
        </p:spPr>
        <p:txBody>
          <a:bodyPr>
            <a:noAutofit/>
          </a:bodyPr>
          <a:lstStyle/>
          <a:p>
            <a:r>
              <a:rPr lang="en-GB" sz="2900" dirty="0" smtClean="0"/>
              <a:t>To be</a:t>
            </a:r>
          </a:p>
          <a:p>
            <a:r>
              <a:rPr lang="en-GB" sz="2900" dirty="0" smtClean="0"/>
              <a:t>To have</a:t>
            </a:r>
          </a:p>
          <a:p>
            <a:r>
              <a:rPr lang="en-GB" sz="2900" dirty="0" smtClean="0"/>
              <a:t>To have on</a:t>
            </a:r>
          </a:p>
          <a:p>
            <a:r>
              <a:rPr lang="en-GB" sz="2900" dirty="0" smtClean="0"/>
              <a:t>To eat </a:t>
            </a:r>
          </a:p>
          <a:p>
            <a:r>
              <a:rPr lang="en-GB" sz="2900" dirty="0" smtClean="0"/>
              <a:t>To drink</a:t>
            </a:r>
          </a:p>
          <a:p>
            <a:r>
              <a:rPr lang="en-GB" sz="2900" dirty="0" smtClean="0"/>
              <a:t>To visit</a:t>
            </a:r>
          </a:p>
          <a:p>
            <a:r>
              <a:rPr lang="en-GB" sz="2900" dirty="0" smtClean="0"/>
              <a:t>To travel</a:t>
            </a:r>
          </a:p>
          <a:p>
            <a:r>
              <a:rPr lang="en-GB" sz="2900" dirty="0" smtClean="0"/>
              <a:t>To be called</a:t>
            </a:r>
          </a:p>
          <a:p>
            <a:r>
              <a:rPr lang="en-GB" sz="2900" dirty="0" smtClean="0"/>
              <a:t>To shine</a:t>
            </a:r>
          </a:p>
          <a:p>
            <a:r>
              <a:rPr lang="en-GB" sz="2900" dirty="0" smtClean="0"/>
              <a:t>To rain</a:t>
            </a:r>
          </a:p>
          <a:p>
            <a:r>
              <a:rPr lang="en-GB" sz="2900" dirty="0" smtClean="0"/>
              <a:t>To snow</a:t>
            </a:r>
          </a:p>
          <a:p>
            <a:endParaRPr lang="en-GB" sz="29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562600"/>
          </a:xfrm>
        </p:spPr>
        <p:txBody>
          <a:bodyPr>
            <a:noAutofit/>
          </a:bodyPr>
          <a:lstStyle/>
          <a:p>
            <a:r>
              <a:rPr lang="en-GB" sz="2900" b="1" dirty="0" smtClean="0">
                <a:solidFill>
                  <a:srgbClr val="FF0000"/>
                </a:solidFill>
              </a:rPr>
              <a:t>Sein</a:t>
            </a: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Haben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Anhaben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smtClean="0">
                <a:solidFill>
                  <a:srgbClr val="FF0000"/>
                </a:solidFill>
              </a:rPr>
              <a:t>Essen</a:t>
            </a: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Trinken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Besuchen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Fahren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Heißen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Sheinen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 smtClean="0">
                <a:solidFill>
                  <a:srgbClr val="FF0000"/>
                </a:solidFill>
              </a:rPr>
              <a:t>Regnen</a:t>
            </a:r>
            <a:endParaRPr lang="en-GB" sz="2900" b="1" dirty="0" smtClean="0">
              <a:solidFill>
                <a:srgbClr val="FF0000"/>
              </a:solidFill>
            </a:endParaRPr>
          </a:p>
          <a:p>
            <a:r>
              <a:rPr lang="en-GB" sz="2900" b="1" dirty="0" err="1">
                <a:solidFill>
                  <a:srgbClr val="FF0000"/>
                </a:solidFill>
              </a:rPr>
              <a:t>S</a:t>
            </a:r>
            <a:r>
              <a:rPr lang="en-GB" sz="2900" b="1" dirty="0" err="1" smtClean="0">
                <a:solidFill>
                  <a:srgbClr val="FF0000"/>
                </a:solidFill>
              </a:rPr>
              <a:t>chneien</a:t>
            </a:r>
            <a:endParaRPr lang="en-GB" sz="2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0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Its all about </a:t>
            </a:r>
            <a:r>
              <a:rPr lang="en-GB" dirty="0" err="1" smtClean="0"/>
              <a:t>Franzi</a:t>
            </a:r>
            <a:r>
              <a:rPr lang="en-GB" dirty="0" smtClean="0"/>
              <a:t> – where is she?</a:t>
            </a:r>
            <a:br>
              <a:rPr lang="en-GB" dirty="0" smtClean="0"/>
            </a:br>
            <a:r>
              <a:rPr lang="en-GB" b="1" dirty="0" smtClean="0">
                <a:solidFill>
                  <a:srgbClr val="FF0000"/>
                </a:solidFill>
              </a:rPr>
              <a:t>Es </a:t>
            </a:r>
            <a:r>
              <a:rPr lang="en-GB" b="1" dirty="0" err="1" smtClean="0">
                <a:solidFill>
                  <a:srgbClr val="FF0000"/>
                </a:solidFill>
              </a:rPr>
              <a:t>geht</a:t>
            </a:r>
            <a:r>
              <a:rPr lang="en-GB" b="1" dirty="0" smtClean="0">
                <a:solidFill>
                  <a:srgbClr val="FF0000"/>
                </a:solidFill>
              </a:rPr>
              <a:t> um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– </a:t>
            </a:r>
            <a:r>
              <a:rPr lang="en-GB" b="1" dirty="0" err="1" smtClean="0">
                <a:solidFill>
                  <a:srgbClr val="FF0000"/>
                </a:solidFill>
              </a:rPr>
              <a:t>wo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6016" y="16288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Warm</a:t>
            </a:r>
          </a:p>
          <a:p>
            <a:r>
              <a:rPr lang="en-GB" b="1" dirty="0" smtClean="0"/>
              <a:t>Hot</a:t>
            </a:r>
          </a:p>
          <a:p>
            <a:r>
              <a:rPr lang="en-GB" b="1" dirty="0" smtClean="0"/>
              <a:t>Cold</a:t>
            </a:r>
          </a:p>
          <a:p>
            <a:r>
              <a:rPr lang="en-GB" b="1" dirty="0" smtClean="0"/>
              <a:t>Ice cold</a:t>
            </a:r>
          </a:p>
          <a:p>
            <a:r>
              <a:rPr lang="en-GB" b="1" dirty="0" smtClean="0"/>
              <a:t>Left </a:t>
            </a:r>
          </a:p>
          <a:p>
            <a:r>
              <a:rPr lang="en-GB" b="1" dirty="0" smtClean="0"/>
              <a:t>Right</a:t>
            </a:r>
          </a:p>
          <a:p>
            <a:r>
              <a:rPr lang="en-GB" b="1" dirty="0" smtClean="0"/>
              <a:t>Stop</a:t>
            </a:r>
          </a:p>
          <a:p>
            <a:r>
              <a:rPr lang="en-GB" b="1" dirty="0" smtClean="0"/>
              <a:t>Straight on</a:t>
            </a:r>
          </a:p>
          <a:p>
            <a:r>
              <a:rPr lang="en-GB" b="1" dirty="0" smtClean="0"/>
              <a:t>I need help</a:t>
            </a:r>
          </a:p>
          <a:p>
            <a:r>
              <a:rPr lang="en-GB" b="1" dirty="0" smtClean="0"/>
              <a:t>I have found </a:t>
            </a:r>
            <a:r>
              <a:rPr lang="en-GB" b="1" dirty="0" err="1" smtClean="0"/>
              <a:t>Franzi</a:t>
            </a:r>
            <a:endParaRPr lang="en-GB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1628800"/>
            <a:ext cx="4038600" cy="4608512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Warm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Heiß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Eiskalt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Links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Rechts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Halt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Gerade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aus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brauche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Hilfe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habe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Franzi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gefunden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images.clipartlogo.com/files/images/44/443334/various-cliparts-clip-art_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1772816"/>
            <a:ext cx="1809750" cy="1495425"/>
          </a:xfrm>
          <a:prstGeom prst="rect">
            <a:avLst/>
          </a:prstGeom>
          <a:noFill/>
        </p:spPr>
      </p:pic>
      <p:pic>
        <p:nvPicPr>
          <p:cNvPr id="8" name="Picture 2" descr="Flag of Europe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lum bright="80000"/>
          </a:blip>
          <a:srcRect/>
          <a:stretch>
            <a:fillRect/>
          </a:stretch>
        </p:blipFill>
        <p:spPr bwMode="auto">
          <a:xfrm>
            <a:off x="0" y="0"/>
            <a:ext cx="9144000" cy="6895900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King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Queen 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Challenge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König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oder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Königin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Herausforderung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2" descr="http://www.clker.com/cliparts/9/2/f/f/1197148439997296199liftarn_Crown_of_Saint_Edward.svg.h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19200" y="2381466"/>
            <a:ext cx="3429000" cy="3181133"/>
          </a:xfrm>
          <a:prstGeom prst="rect">
            <a:avLst/>
          </a:prstGeom>
          <a:noFill/>
        </p:spPr>
      </p:pic>
      <p:pic>
        <p:nvPicPr>
          <p:cNvPr id="14" name="Picture 6" descr="http://ibytemedia.com/wp-content/uploads/2012/03/Crown-with-Diamonds-Clip-Art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2381466"/>
            <a:ext cx="3276600" cy="31811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03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en-GB" sz="20000" dirty="0" smtClean="0"/>
              <a:t/>
            </a:r>
            <a:br>
              <a:rPr lang="en-GB" sz="20000" dirty="0" smtClean="0"/>
            </a:br>
            <a:r>
              <a:rPr lang="en-GB" sz="10000" dirty="0" smtClean="0"/>
              <a:t>Fill in the</a:t>
            </a:r>
            <a:br>
              <a:rPr lang="en-GB" sz="10000" dirty="0" smtClean="0"/>
            </a:br>
            <a:r>
              <a:rPr lang="en-GB" sz="10000" dirty="0" smtClean="0"/>
              <a:t>___________</a:t>
            </a:r>
            <a:br>
              <a:rPr lang="en-GB" sz="10000" dirty="0" smtClean="0"/>
            </a:br>
            <a:r>
              <a:rPr lang="en-GB" sz="10000" dirty="0" smtClean="0"/>
              <a:t>and translate </a:t>
            </a:r>
            <a:endParaRPr lang="en-GB" sz="10000" dirty="0"/>
          </a:p>
        </p:txBody>
      </p:sp>
    </p:spTree>
    <p:extLst>
      <p:ext uri="{BB962C8B-B14F-4D97-AF65-F5344CB8AC3E}">
        <p14:creationId xmlns:p14="http://schemas.microsoft.com/office/powerpoint/2010/main" val="17370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 txBox="1">
            <a:spLocks/>
          </p:cNvSpPr>
          <p:nvPr/>
        </p:nvSpPr>
        <p:spPr>
          <a:xfrm>
            <a:off x="251520" y="260648"/>
            <a:ext cx="8712968" cy="63367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Ich</a:t>
            </a:r>
            <a:r>
              <a:rPr lang="en-GB" dirty="0" smtClean="0">
                <a:solidFill>
                  <a:schemeClr val="tx1"/>
                </a:solidFill>
              </a:rPr>
              <a:t> ______ </a:t>
            </a:r>
            <a:r>
              <a:rPr lang="en-GB" dirty="0" err="1" smtClean="0">
                <a:solidFill>
                  <a:schemeClr val="tx1"/>
                </a:solidFill>
              </a:rPr>
              <a:t>Musik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hören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Wir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können</a:t>
            </a:r>
            <a:r>
              <a:rPr lang="en-GB" dirty="0" smtClean="0">
                <a:solidFill>
                  <a:schemeClr val="tx1"/>
                </a:solidFill>
              </a:rPr>
              <a:t> Tee ___________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Du _______ </a:t>
            </a:r>
            <a:r>
              <a:rPr lang="en-GB" dirty="0" err="1" smtClean="0">
                <a:solidFill>
                  <a:schemeClr val="tx1"/>
                </a:solidFill>
              </a:rPr>
              <a:t>Schokolade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essen</a:t>
            </a:r>
            <a:r>
              <a:rPr lang="en-GB" dirty="0" smtClean="0">
                <a:solidFill>
                  <a:schemeClr val="tx1"/>
                </a:solidFill>
              </a:rPr>
              <a:t>?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Sie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mag in der </a:t>
            </a:r>
            <a:r>
              <a:rPr lang="en-GB" dirty="0" err="1" smtClean="0">
                <a:solidFill>
                  <a:schemeClr val="tx1"/>
                </a:solidFill>
              </a:rPr>
              <a:t>Schule</a:t>
            </a:r>
            <a:r>
              <a:rPr lang="en-GB" dirty="0" smtClean="0">
                <a:solidFill>
                  <a:schemeClr val="tx1"/>
                </a:solidFill>
              </a:rPr>
              <a:t> __________</a:t>
            </a: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Er</a:t>
            </a:r>
            <a:r>
              <a:rPr lang="en-GB" dirty="0" smtClean="0">
                <a:solidFill>
                  <a:schemeClr val="tx1"/>
                </a:solidFill>
              </a:rPr>
              <a:t> ________ </a:t>
            </a:r>
            <a:r>
              <a:rPr lang="en-GB" dirty="0" err="1" smtClean="0">
                <a:solidFill>
                  <a:schemeClr val="tx1"/>
                </a:solidFill>
              </a:rPr>
              <a:t>schnell</a:t>
            </a:r>
            <a:r>
              <a:rPr lang="en-GB" dirty="0" smtClean="0">
                <a:solidFill>
                  <a:schemeClr val="tx1"/>
                </a:solidFill>
              </a:rPr>
              <a:t> sein</a:t>
            </a:r>
          </a:p>
          <a:p>
            <a:pPr marL="514350" indent="-514350" algn="l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GB" dirty="0" err="1" smtClean="0">
                <a:solidFill>
                  <a:schemeClr val="tx1"/>
                </a:solidFill>
              </a:rPr>
              <a:t>Sie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sollen</a:t>
            </a:r>
            <a:r>
              <a:rPr lang="en-GB" dirty="0" smtClean="0">
                <a:solidFill>
                  <a:schemeClr val="tx1"/>
                </a:solidFill>
              </a:rPr>
              <a:t> am </a:t>
            </a:r>
            <a:r>
              <a:rPr lang="en-GB" dirty="0" err="1" smtClean="0">
                <a:solidFill>
                  <a:schemeClr val="tx1"/>
                </a:solidFill>
              </a:rPr>
              <a:t>Samstag</a:t>
            </a:r>
            <a:r>
              <a:rPr lang="en-GB" dirty="0" smtClean="0">
                <a:solidFill>
                  <a:schemeClr val="tx1"/>
                </a:solidFill>
              </a:rPr>
              <a:t> __________</a:t>
            </a:r>
            <a:endParaRPr lang="en-GB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09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562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GB" sz="3200" dirty="0" smtClean="0"/>
              <a:t>I like to play</a:t>
            </a:r>
          </a:p>
          <a:p>
            <a:pPr>
              <a:lnSpc>
                <a:spcPct val="160000"/>
              </a:lnSpc>
            </a:pPr>
            <a:endParaRPr lang="en-GB" sz="3200" dirty="0" smtClean="0"/>
          </a:p>
          <a:p>
            <a:r>
              <a:rPr lang="en-GB" sz="3200" dirty="0" smtClean="0"/>
              <a:t>I want to visit my uncle</a:t>
            </a:r>
          </a:p>
          <a:p>
            <a:pPr>
              <a:lnSpc>
                <a:spcPct val="160000"/>
              </a:lnSpc>
            </a:pPr>
            <a:endParaRPr lang="en-GB" sz="3200" dirty="0" smtClean="0"/>
          </a:p>
          <a:p>
            <a:pPr>
              <a:lnSpc>
                <a:spcPct val="160000"/>
              </a:lnSpc>
            </a:pPr>
            <a:endParaRPr lang="en-GB" sz="3200" dirty="0" smtClean="0"/>
          </a:p>
          <a:p>
            <a:pPr>
              <a:lnSpc>
                <a:spcPct val="160000"/>
              </a:lnSpc>
            </a:pP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95400"/>
            <a:ext cx="3886200" cy="5181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3200" dirty="0" err="1">
                <a:solidFill>
                  <a:srgbClr val="FF0000"/>
                </a:solidFill>
              </a:rPr>
              <a:t>Ich</a:t>
            </a:r>
            <a:r>
              <a:rPr lang="en-GB" sz="3200" dirty="0">
                <a:solidFill>
                  <a:srgbClr val="FF0000"/>
                </a:solidFill>
              </a:rPr>
              <a:t> will </a:t>
            </a:r>
            <a:r>
              <a:rPr lang="en-GB" sz="3200" dirty="0" err="1">
                <a:solidFill>
                  <a:srgbClr val="FF0000"/>
                </a:solidFill>
              </a:rPr>
              <a:t>mein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Onkel</a:t>
            </a:r>
            <a:r>
              <a:rPr lang="en-GB" sz="3200" dirty="0">
                <a:solidFill>
                  <a:srgbClr val="FF0000"/>
                </a:solidFill>
              </a:rPr>
              <a:t> </a:t>
            </a:r>
            <a:r>
              <a:rPr lang="en-GB" sz="3200" dirty="0" err="1">
                <a:solidFill>
                  <a:srgbClr val="FF0000"/>
                </a:solidFill>
              </a:rPr>
              <a:t>besuchen</a:t>
            </a:r>
            <a:endParaRPr lang="en-GB" sz="32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endParaRPr lang="en-GB" sz="32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en-GB" sz="3200" dirty="0" err="1" smtClean="0">
                <a:solidFill>
                  <a:srgbClr val="FF0000"/>
                </a:solidFill>
              </a:rPr>
              <a:t>Ich</a:t>
            </a:r>
            <a:r>
              <a:rPr lang="en-GB" sz="3200" dirty="0" smtClean="0">
                <a:solidFill>
                  <a:srgbClr val="FF0000"/>
                </a:solidFill>
              </a:rPr>
              <a:t> mag </a:t>
            </a:r>
            <a:r>
              <a:rPr lang="en-GB" sz="3200" dirty="0" err="1" smtClean="0">
                <a:solidFill>
                  <a:srgbClr val="FF0000"/>
                </a:solidFill>
              </a:rPr>
              <a:t>spielen</a:t>
            </a:r>
            <a:endParaRPr lang="en-GB" sz="3200" dirty="0" smtClean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00400" y="1828800"/>
            <a:ext cx="22098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43200" y="2057400"/>
            <a:ext cx="25908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0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Comprehension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Das </a:t>
            </a:r>
            <a:r>
              <a:rPr lang="en-GB" dirty="0" err="1" smtClean="0"/>
              <a:t>Mädchen</a:t>
            </a:r>
            <a:r>
              <a:rPr lang="en-GB" dirty="0" smtClean="0"/>
              <a:t> </a:t>
            </a:r>
            <a:r>
              <a:rPr lang="en-GB" dirty="0" err="1" smtClean="0"/>
              <a:t>heißt</a:t>
            </a:r>
            <a:r>
              <a:rPr lang="en-GB" dirty="0"/>
              <a:t> </a:t>
            </a:r>
            <a:r>
              <a:rPr lang="en-GB" dirty="0" smtClean="0"/>
              <a:t>Heidi</a:t>
            </a:r>
            <a:r>
              <a:rPr lang="en-GB" dirty="0" smtClean="0"/>
              <a:t>.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smtClean="0"/>
              <a:t>mag </a:t>
            </a:r>
            <a:r>
              <a:rPr lang="en-GB" dirty="0" err="1" smtClean="0"/>
              <a:t>Fußball</a:t>
            </a:r>
            <a:r>
              <a:rPr lang="en-GB" dirty="0" smtClean="0"/>
              <a:t> </a:t>
            </a:r>
            <a:r>
              <a:rPr lang="en-GB" dirty="0" err="1" smtClean="0"/>
              <a:t>spielen</a:t>
            </a:r>
            <a:r>
              <a:rPr lang="en-GB" dirty="0" smtClean="0"/>
              <a:t>. Am </a:t>
            </a:r>
            <a:r>
              <a:rPr lang="en-GB" dirty="0" err="1" smtClean="0"/>
              <a:t>Samstag</a:t>
            </a:r>
            <a:r>
              <a:rPr lang="en-GB" dirty="0" smtClean="0"/>
              <a:t> </a:t>
            </a:r>
            <a:r>
              <a:rPr lang="en-GB" dirty="0" err="1" smtClean="0"/>
              <a:t>spielt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</a:t>
            </a:r>
            <a:r>
              <a:rPr lang="en-GB" dirty="0" err="1" smtClean="0"/>
              <a:t>für</a:t>
            </a:r>
            <a:r>
              <a:rPr lang="en-GB" dirty="0" smtClean="0"/>
              <a:t> </a:t>
            </a:r>
            <a:r>
              <a:rPr lang="en-GB" dirty="0" err="1" smtClean="0"/>
              <a:t>München</a:t>
            </a:r>
            <a:r>
              <a:rPr lang="en-GB" dirty="0" smtClean="0"/>
              <a:t>. Heidi </a:t>
            </a:r>
            <a:r>
              <a:rPr lang="en-GB" dirty="0" err="1" smtClean="0"/>
              <a:t>kann</a:t>
            </a:r>
            <a:r>
              <a:rPr lang="en-GB" dirty="0" smtClean="0"/>
              <a:t> </a:t>
            </a:r>
            <a:r>
              <a:rPr lang="en-GB" dirty="0" err="1" smtClean="0"/>
              <a:t>schnell</a:t>
            </a:r>
            <a:r>
              <a:rPr lang="en-GB" dirty="0" smtClean="0"/>
              <a:t> </a:t>
            </a:r>
            <a:r>
              <a:rPr lang="en-GB" dirty="0" err="1" smtClean="0"/>
              <a:t>rennen</a:t>
            </a:r>
            <a:r>
              <a:rPr lang="en-GB" dirty="0" smtClean="0"/>
              <a:t> und </a:t>
            </a:r>
            <a:r>
              <a:rPr lang="en-GB" dirty="0" err="1" smtClean="0"/>
              <a:t>sie</a:t>
            </a:r>
            <a:r>
              <a:rPr lang="en-GB" dirty="0" smtClean="0"/>
              <a:t> will </a:t>
            </a:r>
            <a:r>
              <a:rPr lang="en-GB" dirty="0" err="1" smtClean="0"/>
              <a:t>für</a:t>
            </a:r>
            <a:r>
              <a:rPr lang="en-GB" dirty="0" smtClean="0"/>
              <a:t> Deutschland </a:t>
            </a:r>
            <a:r>
              <a:rPr lang="en-GB" dirty="0" err="1" smtClean="0"/>
              <a:t>spielen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47800"/>
            <a:ext cx="179872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Comprehension Questions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err="1" smtClean="0">
                <a:solidFill>
                  <a:srgbClr val="FF0000"/>
                </a:solidFill>
              </a:rPr>
              <a:t>Wie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heißt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das </a:t>
            </a:r>
            <a:r>
              <a:rPr lang="en-GB" dirty="0" err="1" smtClean="0">
                <a:solidFill>
                  <a:srgbClr val="FF0000"/>
                </a:solidFill>
              </a:rPr>
              <a:t>Mädchen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Was mag </a:t>
            </a: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Was </a:t>
            </a:r>
            <a:r>
              <a:rPr lang="en-GB" dirty="0" err="1" smtClean="0">
                <a:solidFill>
                  <a:srgbClr val="FF0000"/>
                </a:solidFill>
              </a:rPr>
              <a:t>macht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 am </a:t>
            </a:r>
            <a:r>
              <a:rPr lang="en-GB" dirty="0" err="1" smtClean="0">
                <a:solidFill>
                  <a:srgbClr val="FF0000"/>
                </a:solidFill>
              </a:rPr>
              <a:t>Samstag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err="1" smtClean="0">
                <a:solidFill>
                  <a:srgbClr val="FF0000"/>
                </a:solidFill>
              </a:rPr>
              <a:t>Ist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langsam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Was will </a:t>
            </a: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?</a:t>
            </a: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572000" cy="47244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Das </a:t>
            </a:r>
            <a:r>
              <a:rPr lang="en-GB" dirty="0" err="1" smtClean="0">
                <a:solidFill>
                  <a:srgbClr val="FF0000"/>
                </a:solidFill>
              </a:rPr>
              <a:t>Mädchen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heißt</a:t>
            </a:r>
            <a:r>
              <a:rPr lang="en-GB" dirty="0" smtClean="0">
                <a:solidFill>
                  <a:srgbClr val="FF0000"/>
                </a:solidFill>
              </a:rPr>
              <a:t> Heidi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 mag </a:t>
            </a:r>
            <a:r>
              <a:rPr lang="en-GB" dirty="0" err="1" smtClean="0">
                <a:solidFill>
                  <a:srgbClr val="FF0000"/>
                </a:solidFill>
              </a:rPr>
              <a:t>fußball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spielen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Am </a:t>
            </a:r>
            <a:r>
              <a:rPr lang="en-GB" dirty="0" err="1" smtClean="0">
                <a:solidFill>
                  <a:srgbClr val="FF0000"/>
                </a:solidFill>
              </a:rPr>
              <a:t>Samstag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spielt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für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München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rgbClr val="FF0000"/>
                </a:solidFill>
              </a:rPr>
              <a:t>Nein, </a:t>
            </a: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kann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schnell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rennen</a:t>
            </a:r>
            <a:endParaRPr lang="en-GB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err="1" smtClean="0">
                <a:solidFill>
                  <a:srgbClr val="FF0000"/>
                </a:solidFill>
              </a:rPr>
              <a:t>Sie</a:t>
            </a:r>
            <a:r>
              <a:rPr lang="en-GB" dirty="0" smtClean="0">
                <a:solidFill>
                  <a:srgbClr val="FF0000"/>
                </a:solidFill>
              </a:rPr>
              <a:t> will </a:t>
            </a:r>
            <a:r>
              <a:rPr lang="en-GB" dirty="0" err="1" smtClean="0">
                <a:solidFill>
                  <a:srgbClr val="FF0000"/>
                </a:solidFill>
              </a:rPr>
              <a:t>für</a:t>
            </a:r>
            <a:r>
              <a:rPr lang="en-GB" dirty="0" smtClean="0">
                <a:solidFill>
                  <a:srgbClr val="FF0000"/>
                </a:solidFill>
              </a:rPr>
              <a:t> Deutschland </a:t>
            </a:r>
            <a:r>
              <a:rPr lang="en-GB" dirty="0" err="1" smtClean="0">
                <a:solidFill>
                  <a:srgbClr val="FF0000"/>
                </a:solidFill>
              </a:rPr>
              <a:t>spielen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2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" y="54868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Modal Verbs </a:t>
            </a:r>
            <a:r>
              <a:rPr lang="en-GB" sz="6000" b="1" dirty="0" smtClean="0"/>
              <a:t>3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endParaRPr lang="en-GB" sz="33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76399"/>
            <a:ext cx="8735888" cy="5181599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 smtClean="0">
                <a:solidFill>
                  <a:schemeClr val="tx1"/>
                </a:solidFill>
              </a:rPr>
              <a:t>Write Using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Modal Verbs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6 modal </a:t>
            </a:r>
            <a:r>
              <a:rPr lang="en-GB" dirty="0" smtClean="0">
                <a:solidFill>
                  <a:schemeClr val="tx1"/>
                </a:solidFill>
              </a:rPr>
              <a:t>verbs and combine them in sentences with other verbs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match up German and English sentences that have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understand and answer comprehension questions about a German text containing modal 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3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" y="548680"/>
            <a:ext cx="9144000" cy="720080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 </a:t>
            </a:r>
            <a:br>
              <a:rPr lang="en-GB" sz="6000" b="1" dirty="0" smtClean="0"/>
            </a:br>
            <a:r>
              <a:rPr lang="en-GB" sz="6000" b="1" dirty="0" smtClean="0"/>
              <a:t>Modal Verbs </a:t>
            </a:r>
            <a:r>
              <a:rPr lang="en-GB" sz="6000" b="1" dirty="0" smtClean="0"/>
              <a:t>3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endParaRPr lang="en-GB" sz="33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676399"/>
            <a:ext cx="8735888" cy="5181599"/>
          </a:xfrm>
        </p:spPr>
        <p:txBody>
          <a:bodyPr>
            <a:normAutofit/>
          </a:bodyPr>
          <a:lstStyle/>
          <a:p>
            <a:pPr lvl="0"/>
            <a:r>
              <a:rPr lang="en-GB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GB" dirty="0" smtClean="0">
                <a:solidFill>
                  <a:schemeClr val="tx1"/>
                </a:solidFill>
              </a:rPr>
              <a:t>Write Using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Modal Verbs</a:t>
            </a:r>
          </a:p>
          <a:p>
            <a:pPr lvl="0" algn="l"/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smtClean="0">
                <a:solidFill>
                  <a:schemeClr val="tx1"/>
                </a:solidFill>
              </a:rPr>
              <a:t>SC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conjugate 6 modal </a:t>
            </a:r>
            <a:r>
              <a:rPr lang="en-GB" dirty="0" smtClean="0">
                <a:solidFill>
                  <a:schemeClr val="tx1"/>
                </a:solidFill>
              </a:rPr>
              <a:t>verbs and combine them in sentences with other verbs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match up German and English sentences that have modal verbs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understand and answer comprehension questions about a German text containing modal verbs</a:t>
            </a:r>
            <a:endParaRPr lang="en-GB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4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9087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  <a:endParaRPr lang="en-GB" sz="26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166017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856"/>
            <a:ext cx="8229600" cy="1143000"/>
          </a:xfrm>
        </p:spPr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2819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allowed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may/am allowed to</a:t>
            </a:r>
          </a:p>
          <a:p>
            <a:r>
              <a:rPr lang="en-GB" b="1" dirty="0" smtClean="0"/>
              <a:t>You may/are allowed to</a:t>
            </a:r>
          </a:p>
          <a:p>
            <a:endParaRPr lang="en-GB" b="1" dirty="0" smtClean="0"/>
          </a:p>
          <a:p>
            <a:r>
              <a:rPr lang="en-GB" b="1" dirty="0" smtClean="0"/>
              <a:t>He may/is allowed to</a:t>
            </a:r>
          </a:p>
          <a:p>
            <a:r>
              <a:rPr lang="en-GB" b="1" dirty="0" smtClean="0"/>
              <a:t>She may</a:t>
            </a:r>
          </a:p>
          <a:p>
            <a:r>
              <a:rPr lang="en-GB" b="1" dirty="0" smtClean="0"/>
              <a:t>It may</a:t>
            </a:r>
          </a:p>
          <a:p>
            <a:endParaRPr lang="en-GB" b="1" dirty="0" smtClean="0"/>
          </a:p>
          <a:p>
            <a:r>
              <a:rPr lang="en-GB" b="1" dirty="0" smtClean="0"/>
              <a:t>They may</a:t>
            </a:r>
          </a:p>
          <a:p>
            <a:r>
              <a:rPr lang="en-GB" b="1" dirty="0" smtClean="0"/>
              <a:t>We may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darfst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darf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dürfen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like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like</a:t>
            </a:r>
          </a:p>
          <a:p>
            <a:r>
              <a:rPr lang="en-GB" b="1" dirty="0" smtClean="0"/>
              <a:t>You like</a:t>
            </a:r>
          </a:p>
          <a:p>
            <a:endParaRPr lang="en-GB" b="1" dirty="0" smtClean="0"/>
          </a:p>
          <a:p>
            <a:r>
              <a:rPr lang="en-GB" b="1" dirty="0" smtClean="0"/>
              <a:t>He likes</a:t>
            </a:r>
          </a:p>
          <a:p>
            <a:r>
              <a:rPr lang="en-GB" b="1" dirty="0" smtClean="0"/>
              <a:t>She likes</a:t>
            </a:r>
          </a:p>
          <a:p>
            <a:r>
              <a:rPr lang="en-GB" b="1" dirty="0" smtClean="0"/>
              <a:t>It likes</a:t>
            </a:r>
          </a:p>
          <a:p>
            <a:endParaRPr lang="en-GB" b="1" dirty="0" smtClean="0"/>
          </a:p>
          <a:p>
            <a:r>
              <a:rPr lang="en-GB" b="1" dirty="0" smtClean="0"/>
              <a:t>They like</a:t>
            </a:r>
          </a:p>
          <a:p>
            <a:r>
              <a:rPr lang="en-GB" b="1" dirty="0" smtClean="0"/>
              <a:t>We like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magst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mag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mag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mögen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supposed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6482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should/am supposed to</a:t>
            </a:r>
          </a:p>
          <a:p>
            <a:r>
              <a:rPr lang="en-GB" b="1" dirty="0" smtClean="0"/>
              <a:t>You should/are supposed to</a:t>
            </a:r>
          </a:p>
          <a:p>
            <a:endParaRPr lang="en-GB" b="1" dirty="0" smtClean="0"/>
          </a:p>
          <a:p>
            <a:r>
              <a:rPr lang="en-GB" b="1" dirty="0" smtClean="0"/>
              <a:t>He should/is supposed to</a:t>
            </a:r>
          </a:p>
          <a:p>
            <a:r>
              <a:rPr lang="en-GB" b="1" dirty="0" smtClean="0"/>
              <a:t>She should</a:t>
            </a:r>
          </a:p>
          <a:p>
            <a:r>
              <a:rPr lang="en-GB" b="1" dirty="0" smtClean="0"/>
              <a:t>It should</a:t>
            </a:r>
          </a:p>
          <a:p>
            <a:endParaRPr lang="en-GB" b="1" dirty="0" smtClean="0"/>
          </a:p>
          <a:p>
            <a:r>
              <a:rPr lang="en-GB" b="1" dirty="0" smtClean="0"/>
              <a:t>They should</a:t>
            </a:r>
          </a:p>
          <a:p>
            <a:r>
              <a:rPr lang="en-GB" b="1" dirty="0" smtClean="0"/>
              <a:t>We should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sollst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sollen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be able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can</a:t>
            </a:r>
          </a:p>
          <a:p>
            <a:r>
              <a:rPr lang="en-GB" b="1" dirty="0" smtClean="0"/>
              <a:t>You can</a:t>
            </a:r>
          </a:p>
          <a:p>
            <a:endParaRPr lang="en-GB" b="1" dirty="0" smtClean="0"/>
          </a:p>
          <a:p>
            <a:r>
              <a:rPr lang="en-GB" b="1" dirty="0" smtClean="0"/>
              <a:t>He can</a:t>
            </a:r>
          </a:p>
          <a:p>
            <a:r>
              <a:rPr lang="en-GB" b="1" dirty="0" smtClean="0"/>
              <a:t>She can</a:t>
            </a:r>
          </a:p>
          <a:p>
            <a:r>
              <a:rPr lang="en-GB" b="1" dirty="0" smtClean="0"/>
              <a:t>It can</a:t>
            </a:r>
          </a:p>
          <a:p>
            <a:endParaRPr lang="en-GB" b="1" dirty="0" smtClean="0"/>
          </a:p>
          <a:p>
            <a:r>
              <a:rPr lang="en-GB" b="1" dirty="0" smtClean="0"/>
              <a:t>They can</a:t>
            </a:r>
          </a:p>
          <a:p>
            <a:r>
              <a:rPr lang="en-GB" b="1" dirty="0" smtClean="0"/>
              <a:t>We can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kannst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kann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können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have to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have to (must)</a:t>
            </a:r>
          </a:p>
          <a:p>
            <a:r>
              <a:rPr lang="en-GB" b="1" dirty="0" smtClean="0"/>
              <a:t>You have to</a:t>
            </a:r>
          </a:p>
          <a:p>
            <a:endParaRPr lang="en-GB" b="1" dirty="0" smtClean="0"/>
          </a:p>
          <a:p>
            <a:r>
              <a:rPr lang="en-GB" b="1" dirty="0" smtClean="0"/>
              <a:t>He has to</a:t>
            </a:r>
          </a:p>
          <a:p>
            <a:r>
              <a:rPr lang="en-GB" b="1" dirty="0" smtClean="0"/>
              <a:t>She has to</a:t>
            </a:r>
          </a:p>
          <a:p>
            <a:r>
              <a:rPr lang="en-GB" b="1" dirty="0" smtClean="0"/>
              <a:t>It has to </a:t>
            </a:r>
          </a:p>
          <a:p>
            <a:endParaRPr lang="en-GB" b="1" dirty="0" smtClean="0"/>
          </a:p>
          <a:p>
            <a:r>
              <a:rPr lang="en-GB" b="1" dirty="0" smtClean="0"/>
              <a:t>They have to </a:t>
            </a:r>
          </a:p>
          <a:p>
            <a:r>
              <a:rPr lang="en-GB" b="1" dirty="0" smtClean="0"/>
              <a:t>We have to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musst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 muss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müssen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19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 want </a:t>
            </a:r>
            <a:r>
              <a:rPr lang="en-GB" b="1" dirty="0" smtClean="0">
                <a:solidFill>
                  <a:srgbClr val="FF0000"/>
                </a:solidFill>
              </a:rPr>
              <a:t>-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/>
          </a:bodyPr>
          <a:lstStyle/>
          <a:p>
            <a:r>
              <a:rPr lang="en-GB" b="1" dirty="0" smtClean="0"/>
              <a:t>I want</a:t>
            </a:r>
          </a:p>
          <a:p>
            <a:r>
              <a:rPr lang="en-GB" b="1" dirty="0" smtClean="0"/>
              <a:t>You want</a:t>
            </a:r>
          </a:p>
          <a:p>
            <a:endParaRPr lang="en-GB" b="1" dirty="0" smtClean="0"/>
          </a:p>
          <a:p>
            <a:r>
              <a:rPr lang="en-GB" b="1" dirty="0" smtClean="0"/>
              <a:t>He wants</a:t>
            </a:r>
          </a:p>
          <a:p>
            <a:r>
              <a:rPr lang="en-GB" b="1" dirty="0" smtClean="0"/>
              <a:t>She wants</a:t>
            </a:r>
          </a:p>
          <a:p>
            <a:r>
              <a:rPr lang="en-GB" b="1" dirty="0" smtClean="0"/>
              <a:t>It wants</a:t>
            </a:r>
          </a:p>
          <a:p>
            <a:endParaRPr lang="en-GB" b="1" dirty="0" smtClean="0"/>
          </a:p>
          <a:p>
            <a:r>
              <a:rPr lang="en-GB" b="1" dirty="0" smtClean="0"/>
              <a:t>They want</a:t>
            </a:r>
          </a:p>
          <a:p>
            <a:r>
              <a:rPr lang="en-GB" b="1" dirty="0" smtClean="0"/>
              <a:t>We want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Ich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Du </a:t>
            </a:r>
            <a:r>
              <a:rPr lang="en-GB" b="1" dirty="0" err="1" smtClean="0">
                <a:solidFill>
                  <a:srgbClr val="FF0000"/>
                </a:solidFill>
              </a:rPr>
              <a:t>willst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Er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will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will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Sie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Wir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wollen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1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608</Words>
  <Application>Microsoft Office PowerPoint</Application>
  <PresentationFormat>On-screen Show (4:3)</PresentationFormat>
  <Paragraphs>256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www.zeitfuerdeutsch.com</vt:lpstr>
      <vt:lpstr>  Modal Verbs 3 </vt:lpstr>
      <vt:lpstr>Das Kartenspiel</vt:lpstr>
      <vt:lpstr>To be allowed to - dürfen</vt:lpstr>
      <vt:lpstr>To like - mögen</vt:lpstr>
      <vt:lpstr>To be supposed to - sollen</vt:lpstr>
      <vt:lpstr>To be able to - Können</vt:lpstr>
      <vt:lpstr>To have to - Müssen</vt:lpstr>
      <vt:lpstr>To want - Wollen</vt:lpstr>
      <vt:lpstr>Verbs learnt so far</vt:lpstr>
      <vt:lpstr>Verbs learnt so far</vt:lpstr>
      <vt:lpstr>Its all about Franzi – where is she? Es geht um Franzi – wo ist sie?</vt:lpstr>
      <vt:lpstr> Fill in the ___________ and translate </vt:lpstr>
      <vt:lpstr>PowerPoint Presentation</vt:lpstr>
      <vt:lpstr>Match Up</vt:lpstr>
      <vt:lpstr>Reading Comprehension</vt:lpstr>
      <vt:lpstr>Comprehension Questions</vt:lpstr>
      <vt:lpstr>  Modal Verbs 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www.zeitfuerdeutsch.com</dc:title>
  <dc:creator>Sean Sullivan</dc:creator>
  <cp:lastModifiedBy>Sean Sullivan</cp:lastModifiedBy>
  <cp:revision>53</cp:revision>
  <dcterms:created xsi:type="dcterms:W3CDTF">2006-08-16T00:00:00Z</dcterms:created>
  <dcterms:modified xsi:type="dcterms:W3CDTF">2017-08-17T12:46:05Z</dcterms:modified>
</cp:coreProperties>
</file>