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461" r:id="rId2"/>
    <p:sldId id="579" r:id="rId3"/>
    <p:sldId id="580" r:id="rId4"/>
    <p:sldId id="581" r:id="rId5"/>
    <p:sldId id="465" r:id="rId6"/>
    <p:sldId id="492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537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8" r:id="rId49"/>
    <p:sldId id="539" r:id="rId50"/>
    <p:sldId id="536" r:id="rId51"/>
    <p:sldId id="535" r:id="rId52"/>
    <p:sldId id="543" r:id="rId53"/>
    <p:sldId id="544" r:id="rId54"/>
    <p:sldId id="545" r:id="rId55"/>
    <p:sldId id="546" r:id="rId56"/>
    <p:sldId id="547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59" r:id="rId66"/>
    <p:sldId id="561" r:id="rId67"/>
    <p:sldId id="562" r:id="rId68"/>
    <p:sldId id="563" r:id="rId69"/>
    <p:sldId id="564" r:id="rId70"/>
    <p:sldId id="568" r:id="rId71"/>
    <p:sldId id="569" r:id="rId72"/>
    <p:sldId id="570" r:id="rId73"/>
    <p:sldId id="571" r:id="rId74"/>
    <p:sldId id="577" r:id="rId75"/>
    <p:sldId id="575" r:id="rId76"/>
    <p:sldId id="576" r:id="rId77"/>
    <p:sldId id="578" r:id="rId78"/>
    <p:sldId id="582" r:id="rId79"/>
    <p:sldId id="583" r:id="rId80"/>
    <p:sldId id="584" r:id="rId81"/>
    <p:sldId id="585" r:id="rId82"/>
    <p:sldId id="586" r:id="rId83"/>
    <p:sldId id="587" r:id="rId84"/>
    <p:sldId id="588" r:id="rId85"/>
    <p:sldId id="589" r:id="rId86"/>
    <p:sldId id="590" r:id="rId87"/>
    <p:sldId id="591" r:id="rId88"/>
    <p:sldId id="592" r:id="rId89"/>
    <p:sldId id="593" r:id="rId90"/>
    <p:sldId id="594" r:id="rId91"/>
    <p:sldId id="595" r:id="rId92"/>
    <p:sldId id="596" r:id="rId93"/>
    <p:sldId id="597" r:id="rId94"/>
    <p:sldId id="312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lord.com/wp-content/uploads/2014/12/kangaroo8.png" TargetMode="External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1/1c/Cup_of_tea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.uk/url?sa=i&amp;rct=j&amp;q=&amp;esrc=s&amp;source=images&amp;cd=&amp;cad=rja&amp;uact=8&amp;ved=0ahUKEwiMuO6Kx67KAhUFPxQKHaNhCzEQjRwIBw&amp;url=http://www.canstockphoto.com/ringing-phone-6781954.html&amp;psig=AFQjCNFqaHYpx9TntjRIaBpbYT20Aejpzw&amp;ust=145304127810619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gif"/><Relationship Id="rId5" Type="http://schemas.openxmlformats.org/officeDocument/2006/relationships/hyperlink" Target="http://www.google.co.uk/url?sa=i&amp;rct=j&amp;q=&amp;esrc=s&amp;source=images&amp;cd=&amp;cad=rja&amp;uact=8&amp;ved=0ahUKEwi4ron9x67KAhVH7BQKHbrUAK8QjRwIBw&amp;url=http://www.sherv.net/goodbye-emoticons.html&amp;psig=AFQjCNGKin2aSiZf2PsUF7fOMIW1lkH9Zg&amp;ust=1453041596826947" TargetMode="External"/><Relationship Id="rId4" Type="http://schemas.openxmlformats.org/officeDocument/2006/relationships/hyperlink" Target="http://www.google.co.uk/url?sa=i&amp;rct=j&amp;q=&amp;esrc=s&amp;source=images&amp;cd=&amp;cad=rja&amp;uact=8&amp;ved=0ahUKEwjwjtfKxq7KAhUD7BQKHdjAAi8QjRwIBw&amp;url=http://lmoptics.2ap.pl/cell-phone-ringing-sound.htm&amp;bvm=bv.112064104,d.d24&amp;psig=AFQjCNF4W1y2lxn6CWVWD_iDY1NuAyFZ1A&amp;ust=1453041237223540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pinpointe.com/blog/best-day-to-send-email-campaigns" TargetMode="Externa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uk/url?sa=i&amp;rct=j&amp;q=&amp;esrc=s&amp;source=images&amp;cd=&amp;cad=rja&amp;uact=8&amp;ved=0ahUKEwiYrPemxc_LAhUFRhQKHf-RBV8QjRwIBw&amp;url=https://www.youtube.com/watch?v%3DcopU2gvZ1wc&amp;psig=AFQjCNG6lrdky55MVOsAaWesdRIug9jGcw&amp;ust=1458572810247462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9.jpeg"/><Relationship Id="rId7" Type="http://schemas.openxmlformats.org/officeDocument/2006/relationships/image" Target="../media/image6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65.png"/><Relationship Id="rId4" Type="http://schemas.openxmlformats.org/officeDocument/2006/relationships/hyperlink" Target="http://en.wikipedia.org/wiki/File:Flag_of_Europ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der </a:t>
            </a:r>
            <a:r>
              <a:rPr lang="en-GB" b="1" dirty="0" err="1" smtClean="0">
                <a:solidFill>
                  <a:srgbClr val="FF0000"/>
                </a:solidFill>
              </a:rPr>
              <a:t>Känguru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6262" name="Picture 6" descr="kangaroo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44824"/>
            <a:ext cx="453650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as </a:t>
            </a:r>
            <a:r>
              <a:rPr lang="en-GB" b="1" dirty="0" err="1" smtClean="0">
                <a:solidFill>
                  <a:srgbClr val="FF0000"/>
                </a:solidFill>
              </a:rPr>
              <a:t>Kilogramm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988840"/>
            <a:ext cx="4439890" cy="44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0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Breakfast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Frühstück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60849"/>
            <a:ext cx="68468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</a:t>
            </a:r>
            <a:r>
              <a:rPr lang="en-GB" b="1" dirty="0" err="1" smtClean="0">
                <a:solidFill>
                  <a:srgbClr val="FF0000"/>
                </a:solidFill>
              </a:rPr>
              <a:t>König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8309" name="Picture 5" descr="C:\Users\s.sullivan\Downloads\Workshop_of_Hans_Holbein_the_Younger_-_Portrait_of_Henry_VIII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11256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4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Toast - </a:t>
            </a:r>
            <a:r>
              <a:rPr lang="en-GB" b="1" dirty="0" smtClean="0"/>
              <a:t>The toast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6738" name="Picture 2" descr="Dry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Jonathunder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Tee - </a:t>
            </a:r>
            <a:r>
              <a:rPr lang="en-GB" b="1" dirty="0" smtClean="0"/>
              <a:t>The tea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9810" name="Picture 2" descr="File:Cup of te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387355" cy="382364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Ian Pegg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Kaffee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coffee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0834" name="Picture 2" descr="http://upload.wikimedia.org/wikipedia/commons/thumb/0/06/Latte_art.jpg/800px-Latt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6875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Soerfm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Ich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esse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zum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400" b="1" dirty="0" smtClean="0">
                <a:solidFill>
                  <a:srgbClr val="FF0000"/>
                </a:solidFill>
              </a:rPr>
              <a:t> ...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eat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23528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trinke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zum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Frühstück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drink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 descr="http://upload.wikimedia.org/wikipedia/commons/thumb/c/c7/IrishBreakfast.jpg/800px-Irish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4076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Turn Toss</a:t>
            </a:r>
            <a:endParaRPr lang="en-GB" dirty="0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5340"/>
            <a:ext cx="7344816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Achtzehen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9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7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5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29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1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Ordinal Numbers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Ersten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Zweiten 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Dritten</a:t>
            </a:r>
          </a:p>
          <a:p>
            <a:pPr algn="ctr">
              <a:buNone/>
            </a:pPr>
            <a:r>
              <a:rPr lang="de-DE" sz="2500" b="1" dirty="0" smtClean="0">
                <a:solidFill>
                  <a:schemeClr val="tx2"/>
                </a:solidFill>
              </a:rPr>
              <a:t>4 – 19 – add `ten` on the end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Vierten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Elften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Fünfzehnten</a:t>
            </a:r>
          </a:p>
          <a:p>
            <a:pPr algn="ctr">
              <a:buNone/>
            </a:pPr>
            <a:r>
              <a:rPr lang="de-DE" sz="2600" b="1" dirty="0" smtClean="0">
                <a:solidFill>
                  <a:schemeClr val="tx2"/>
                </a:solidFill>
              </a:rPr>
              <a:t>After </a:t>
            </a:r>
            <a:r>
              <a:rPr lang="de-DE" sz="2600" b="1" dirty="0">
                <a:solidFill>
                  <a:schemeClr val="tx2"/>
                </a:solidFill>
              </a:rPr>
              <a:t>19 – add `</a:t>
            </a:r>
            <a:r>
              <a:rPr lang="de-DE" sz="2600" b="1" dirty="0" smtClean="0">
                <a:solidFill>
                  <a:schemeClr val="tx2"/>
                </a:solidFill>
              </a:rPr>
              <a:t>sten`</a:t>
            </a:r>
            <a:endParaRPr lang="de-DE" sz="2600" b="1" dirty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Sechsundzwanzigsten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Einunddreißigsten</a:t>
            </a:r>
          </a:p>
          <a:p>
            <a:pPr algn="r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First </a:t>
            </a:r>
          </a:p>
          <a:p>
            <a:pPr marL="0" indent="0">
              <a:buNone/>
            </a:pPr>
            <a:r>
              <a:rPr lang="en-GB" b="1" dirty="0" smtClean="0"/>
              <a:t>Second </a:t>
            </a:r>
          </a:p>
          <a:p>
            <a:pPr marL="0" indent="0">
              <a:buNone/>
            </a:pPr>
            <a:r>
              <a:rPr lang="en-GB" b="1" dirty="0" smtClean="0"/>
              <a:t>Third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Fourth</a:t>
            </a:r>
          </a:p>
          <a:p>
            <a:pPr marL="0" indent="0">
              <a:buNone/>
            </a:pPr>
            <a:r>
              <a:rPr lang="en-GB" b="1" dirty="0" smtClean="0"/>
              <a:t>Eleventh</a:t>
            </a:r>
          </a:p>
          <a:p>
            <a:pPr marL="0" indent="0">
              <a:buNone/>
            </a:pPr>
            <a:r>
              <a:rPr lang="en-GB" b="1" dirty="0" smtClean="0"/>
              <a:t>Fifteenth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Twentieth</a:t>
            </a:r>
          </a:p>
          <a:p>
            <a:pPr marL="0" indent="0">
              <a:buNone/>
            </a:pPr>
            <a:r>
              <a:rPr lang="en-GB" b="1" dirty="0" smtClean="0"/>
              <a:t>Twenty-sixth</a:t>
            </a:r>
          </a:p>
          <a:p>
            <a:pPr marL="0" indent="0">
              <a:buNone/>
            </a:pPr>
            <a:r>
              <a:rPr lang="en-GB" b="1" dirty="0" smtClean="0"/>
              <a:t>Thirty-first</a:t>
            </a:r>
            <a:endParaRPr lang="en-GB" b="1" dirty="0"/>
          </a:p>
        </p:txBody>
      </p:sp>
      <p:sp>
        <p:nvSpPr>
          <p:cNvPr id="4" name="Right Bracket 3"/>
          <p:cNvSpPr/>
          <p:nvPr/>
        </p:nvSpPr>
        <p:spPr>
          <a:xfrm>
            <a:off x="5868144" y="1268760"/>
            <a:ext cx="648072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11520" y="1179909"/>
            <a:ext cx="173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Irregular – Just like English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2386608" cy="655272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		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		</a:t>
            </a:r>
            <a:endParaRPr lang="en-GB" sz="2000" dirty="0" smtClean="0"/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		</a:t>
            </a:r>
            <a:endParaRPr lang="en-GB" sz="2000" dirty="0" smtClean="0"/>
          </a:p>
          <a:p>
            <a:r>
              <a:rPr lang="en-GB" sz="2000" dirty="0" smtClean="0"/>
              <a:t>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11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12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13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51358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22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r>
              <a:rPr lang="en-GB" sz="2000" dirty="0" smtClean="0"/>
              <a:t>23</a:t>
            </a:r>
            <a:r>
              <a:rPr lang="en-GB" sz="2000" baseline="30000" dirty="0" smtClean="0"/>
              <a:t>rd</a:t>
            </a:r>
            <a:endParaRPr lang="en-GB" sz="2000" dirty="0" smtClean="0"/>
          </a:p>
          <a:p>
            <a:r>
              <a:rPr lang="en-GB" sz="2000" dirty="0" smtClean="0"/>
              <a:t>24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32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691680" y="188640"/>
            <a:ext cx="2386608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Ersten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Dritten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Zwölften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Sechszehnten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724128" y="177992"/>
            <a:ext cx="3240360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Siebzehnten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Siebenundzwanzigsten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762872" cy="6480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January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21st February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12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March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April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</a:t>
            </a:r>
            <a:r>
              <a:rPr lang="en-GB" sz="4400" baseline="30000" dirty="0" smtClean="0"/>
              <a:t>rd</a:t>
            </a:r>
            <a:r>
              <a:rPr lang="en-GB" sz="4400" dirty="0" smtClean="0"/>
              <a:t> May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31</a:t>
            </a:r>
            <a:r>
              <a:rPr lang="en-GB" sz="4400" baseline="30000" dirty="0" smtClean="0"/>
              <a:t>st</a:t>
            </a:r>
            <a:r>
              <a:rPr lang="en-GB" sz="4400" dirty="0" smtClean="0"/>
              <a:t> June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19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August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</a:t>
            </a:r>
            <a:r>
              <a:rPr lang="en-GB" sz="4400" baseline="30000" dirty="0" smtClean="0"/>
              <a:t>nd</a:t>
            </a:r>
            <a:r>
              <a:rPr lang="en-GB" sz="4400" dirty="0" smtClean="0"/>
              <a:t> December</a:t>
            </a:r>
          </a:p>
          <a:p>
            <a:pPr marL="514350" indent="-514350">
              <a:buFont typeface="+mj-lt"/>
              <a:buAutoNum type="arabicPeriod"/>
            </a:pPr>
            <a:endParaRPr lang="en-GB" sz="4400" dirty="0" smtClean="0"/>
          </a:p>
          <a:p>
            <a:pPr marL="514350" indent="-514350">
              <a:buFont typeface="+mj-lt"/>
              <a:buAutoNum type="arabicPeriod"/>
            </a:pP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60648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On – </a:t>
            </a:r>
            <a:r>
              <a:rPr lang="en-GB" sz="9600" b="1" dirty="0" smtClean="0">
                <a:solidFill>
                  <a:srgbClr val="FF0000"/>
                </a:solidFill>
              </a:rPr>
              <a:t>am</a:t>
            </a:r>
            <a:r>
              <a:rPr lang="en-GB" sz="9600" dirty="0" smtClean="0"/>
              <a:t> </a:t>
            </a:r>
            <a:endParaRPr lang="en-GB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30763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4 – 19 – add `ten` on the </a:t>
            </a:r>
            <a:r>
              <a:rPr lang="de-DE" sz="2400" b="1" dirty="0" smtClean="0">
                <a:solidFill>
                  <a:schemeClr val="tx2"/>
                </a:solidFill>
              </a:rPr>
              <a:t>end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After 19 – add `sten</a:t>
            </a:r>
            <a:r>
              <a:rPr lang="de-DE" sz="2400" b="1" dirty="0" smtClean="0">
                <a:solidFill>
                  <a:schemeClr val="tx2"/>
                </a:solidFill>
              </a:rPr>
              <a:t>`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0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birthday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4038600" cy="3340968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am .........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am …………………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852936"/>
            <a:ext cx="4038600" cy="341297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When have you birthday?</a:t>
            </a:r>
          </a:p>
          <a:p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 have on the  ...........  birthday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My birthday is on </a:t>
            </a:r>
          </a:p>
          <a:p>
            <a:pPr marL="0" indent="0">
              <a:buNone/>
            </a:pPr>
            <a:r>
              <a:rPr lang="en-GB" b="1" dirty="0" smtClean="0"/>
              <a:t>……………………    </a:t>
            </a:r>
            <a:endParaRPr lang="en-GB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/In - </a:t>
            </a:r>
            <a:r>
              <a:rPr lang="en-GB" b="1" dirty="0" smtClean="0"/>
              <a:t>in</a:t>
            </a:r>
            <a:r>
              <a:rPr lang="en-GB" b="1" dirty="0" smtClean="0">
                <a:solidFill>
                  <a:srgbClr val="FF0000"/>
                </a:solidFill>
              </a:rPr>
              <a:t> 			am - </a:t>
            </a:r>
            <a:r>
              <a:rPr lang="en-GB" b="1" dirty="0" smtClean="0"/>
              <a:t>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7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1556792"/>
            <a:ext cx="633670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528" y="3573016"/>
            <a:ext cx="655272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</a:t>
            </a:r>
            <a:r>
              <a:rPr lang="en-GB" sz="2800" b="1" dirty="0" smtClean="0"/>
              <a:t>: Hallo, </a:t>
            </a:r>
            <a:r>
              <a:rPr lang="en-GB" sz="2800" b="1" dirty="0" err="1" smtClean="0"/>
              <a:t>hier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ist</a:t>
            </a:r>
            <a:r>
              <a:rPr lang="en-GB" sz="2800" b="1" dirty="0" smtClean="0"/>
              <a:t> ___________</a:t>
            </a:r>
            <a:endParaRPr lang="en-GB" sz="2800" b="1" u="sng" dirty="0"/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en-GB" sz="2800" b="1" dirty="0" err="1">
                <a:solidFill>
                  <a:schemeClr val="tx2"/>
                </a:solidFill>
              </a:rPr>
              <a:t>Guten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Tag _____, _____ </a:t>
            </a:r>
            <a:r>
              <a:rPr lang="en-GB" sz="2800" b="1" dirty="0" err="1" smtClean="0">
                <a:solidFill>
                  <a:schemeClr val="tx2"/>
                </a:solidFill>
              </a:rPr>
              <a:t>ist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dran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800" b="1" dirty="0" smtClean="0"/>
              <a:t>1: </a:t>
            </a:r>
            <a:r>
              <a:rPr lang="en-GB" sz="2800" b="1" dirty="0" err="1" smtClean="0"/>
              <a:t>Wie</a:t>
            </a:r>
            <a:r>
              <a:rPr lang="en-GB" sz="2800" b="1" dirty="0" smtClean="0"/>
              <a:t> </a:t>
            </a:r>
            <a:r>
              <a:rPr lang="en-GB" sz="2800" b="1" dirty="0" err="1"/>
              <a:t>geht's</a:t>
            </a:r>
            <a:r>
              <a:rPr lang="en-GB" sz="2800" b="1" dirty="0"/>
              <a:t>?</a:t>
            </a:r>
          </a:p>
          <a:p>
            <a:r>
              <a:rPr lang="de-DE" sz="2800" b="1" dirty="0">
                <a:solidFill>
                  <a:schemeClr val="tx2"/>
                </a:solidFill>
              </a:rPr>
              <a:t>2</a:t>
            </a:r>
            <a:r>
              <a:rPr lang="de-DE" sz="2800" b="1" dirty="0" smtClean="0">
                <a:solidFill>
                  <a:schemeClr val="tx2"/>
                </a:solidFill>
              </a:rPr>
              <a:t>: Wunderbar danke! </a:t>
            </a:r>
            <a:r>
              <a:rPr lang="de-DE" sz="2800" b="1" dirty="0">
                <a:solidFill>
                  <a:schemeClr val="tx2"/>
                </a:solidFill>
              </a:rPr>
              <a:t>Und dir?</a:t>
            </a:r>
          </a:p>
          <a:p>
            <a:r>
              <a:rPr lang="en-GB" sz="2800" b="1" dirty="0"/>
              <a:t>1</a:t>
            </a:r>
            <a:r>
              <a:rPr lang="en-GB" sz="2800" b="1" dirty="0" smtClean="0"/>
              <a:t>: </a:t>
            </a:r>
            <a:r>
              <a:rPr lang="en-GB" sz="2800" b="1" dirty="0" err="1"/>
              <a:t>Danke</a:t>
            </a:r>
            <a:r>
              <a:rPr lang="en-GB" sz="2800" b="1" dirty="0"/>
              <a:t>, gut. 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Auf </a:t>
            </a:r>
            <a:r>
              <a:rPr lang="en-GB" sz="2800" b="1" dirty="0" err="1" smtClean="0">
                <a:solidFill>
                  <a:schemeClr val="tx2"/>
                </a:solidFill>
              </a:rPr>
              <a:t>wiederhören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de-DE" sz="2800" b="1" dirty="0"/>
              <a:t>1</a:t>
            </a:r>
            <a:r>
              <a:rPr lang="de-DE" sz="2800" b="1" dirty="0" smtClean="0"/>
              <a:t>: </a:t>
            </a:r>
            <a:r>
              <a:rPr lang="de-DE" sz="2800" b="1" dirty="0"/>
              <a:t>Tschüss, </a:t>
            </a:r>
            <a:r>
              <a:rPr lang="de-DE" sz="2800" b="1" dirty="0" smtClean="0"/>
              <a:t>______. </a:t>
            </a:r>
            <a:r>
              <a:rPr lang="de-DE" sz="2800" b="1" dirty="0"/>
              <a:t>Bis bald!</a:t>
            </a:r>
          </a:p>
          <a:p>
            <a:r>
              <a:rPr lang="en-GB" b="1" u="sng" dirty="0"/>
              <a:t>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897710"/>
            <a:ext cx="3240360" cy="2699642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wohnst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27784" y="3886800"/>
            <a:ext cx="3888432" cy="271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wohne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habe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im</a:t>
            </a:r>
            <a:r>
              <a:rPr lang="en-GB" sz="2800" b="1" dirty="0" smtClean="0">
                <a:solidFill>
                  <a:srgbClr val="FF0000"/>
                </a:solidFill>
              </a:rPr>
              <a:t>/am … </a:t>
            </a:r>
            <a:r>
              <a:rPr lang="en-GB" sz="2800" b="1" dirty="0" err="1" smtClean="0">
                <a:solidFill>
                  <a:srgbClr val="FF0000"/>
                </a:solidFill>
              </a:rPr>
              <a:t>Geburtstag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6300192" y="3133775"/>
            <a:ext cx="2664296" cy="3471183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00B05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Ausgezeichnet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Fantastisch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Großartig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Prima</a:t>
            </a:r>
            <a:endParaRPr lang="en-GB" sz="2600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15816" y="2420888"/>
            <a:ext cx="3312368" cy="108012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Phone, Conversation, Communication, Talking, Telepho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488"/>
            <a:ext cx="3203848" cy="24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9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l.thumbs.canstockphoto.com/canstock678195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7" y="3717032"/>
            <a:ext cx="178720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number is …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Nummer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00 44 – Great Britain</a:t>
            </a:r>
          </a:p>
          <a:p>
            <a:r>
              <a:rPr lang="en-GB" dirty="0" smtClean="0"/>
              <a:t>00 49 - Germany</a:t>
            </a:r>
          </a:p>
          <a:p>
            <a:r>
              <a:rPr lang="en-GB" dirty="0" smtClean="0"/>
              <a:t>00 43 - Austria</a:t>
            </a:r>
          </a:p>
          <a:p>
            <a:r>
              <a:rPr lang="en-GB" dirty="0" smtClean="0"/>
              <a:t>00 41 – Switzerland</a:t>
            </a:r>
          </a:p>
          <a:p>
            <a:endParaRPr lang="en-GB" dirty="0"/>
          </a:p>
          <a:p>
            <a:r>
              <a:rPr lang="en-GB" dirty="0" smtClean="0"/>
              <a:t>My new phone</a:t>
            </a:r>
            <a:endParaRPr lang="en-GB" dirty="0"/>
          </a:p>
          <a:p>
            <a:r>
              <a:rPr lang="en-GB" dirty="0" smtClean="0"/>
              <a:t>It is ringing</a:t>
            </a:r>
          </a:p>
          <a:p>
            <a:endParaRPr lang="en-GB" dirty="0"/>
          </a:p>
          <a:p>
            <a:r>
              <a:rPr lang="en-GB" dirty="0" smtClean="0"/>
              <a:t>Goodbye                     (hear you again)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3095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Deutschland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Österreich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Schweiz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Mein neues Telefon</a:t>
            </a:r>
          </a:p>
          <a:p>
            <a:r>
              <a:rPr lang="de-DE" b="1" dirty="0">
                <a:solidFill>
                  <a:srgbClr val="FF0000"/>
                </a:solidFill>
              </a:rPr>
              <a:t>Es </a:t>
            </a:r>
            <a:r>
              <a:rPr lang="de-DE" b="1" dirty="0" smtClean="0">
                <a:solidFill>
                  <a:srgbClr val="FF0000"/>
                </a:solidFill>
              </a:rPr>
              <a:t>klingelt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Auf wiederhören</a:t>
            </a: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xQSEhUUExQVFhQWFxgbFhYYFxcfHRgXHBwaFxwXGBsYHCggGxonGxYfITEhJSkrLi4uGB8zODMsNygtLiwBCgoKDg0OGhAQGCwkHyQsLCwsLCwsLCwsLCwsLCwsLCwsLCssLCwsLCwsLCwsLCw3LCwsLCwsLCwsLCwsLCwsLP/AABEIARAAuQMBIgACEQEDEQH/xAAcAAEAAgIDAQAAAAAAAAAAAAAABQYHCAEDBAL/xABJEAACAQMBAwkEBwYDBQkBAAABAgMABBEFEiExBgcTIkFRYXGBFDKRoSNCUnKCorEIM2KSssFTc9EVNENjkxYkVIPC0tPh8Bf/xAAYAQEBAQEBAAAAAAAAAAAAAAAAAQIDBP/EACIRAQEAAgICAQUBAAAAAAAAAAABETECIRJBUQNCYYHRMv/aAAwDAQACEQMRAD8AzjSlKBSlKBSlKBSlKBSlKBSlKBSlKBWAueDlPJ/tWO3FzNBbxrGJehdlILnaZsLxIUjv3Cs+1hX9oDkpD0Y1BTsS7SRuuN0mc4PgwA49oAoOzQpNRgxLZ36ahAOMMrLlvBZcnZbcd5IHeKyzpF8J4Y5lDKJEVgGGCMjOCOw1rNyG5v76+jEsLCO3kbYkbpCpZARtDZHveAPbW0UEKooVRhVAAHcBuAHpU7HZSlKoUpSgUpSgUpSgUpXxMmQR3gjd47t1B90qE5Hasbq0ilb95grKO6VCY3H8ympugUpSgUpSgUpSgUpSgVhb9pG/xFaQfad5D5IAoz/1D8KzTWtn7Ql9t6msed0UCD1Ysx9cEUGXOZi06PR7XvcO5/E7EfLFXeojkjZ9DY2sX2IIl+CipegUpSgUpSgUpSgUpSgUpSgxXzc60tvqGp2UrKoFw80RYgDrHLjJ3dqn1NZNs7yOVdqJ1dckbSsCMjcRkdta4c6nJ2efXZooImkeUROqqOzo1UsTwC7SneSBV/8A2fJ2W1ubZ9zwXByp4rtAAg/iQ0GV6UpQKUpQKUpQKUpQcGtSuW9x7ZrFxjft3XRjxCsIl+IWtqtWvRBDLK25Y43cnwVSx+QrVDkBEbnVrXa3lrhZG81PSH+mg25iQKABwAAHkN1fVcCuaBSlKBSlKBSlKBSlKBSlKDqFuoYuFUOwALADJAzgE8SBk/E1RtI032TXbjZGIr63Eo7ulicK4+D7X4qv1R+o2G3JBINzROTnvRlKMvlvDeaCgkK4zUXr+vQ2UDT3D7Ea+pZuxVHax7vPsGawXyk58LuRiLWNII9+C423Pic9UHwwfOg2JpWqP/8AVtW/8Y3/AEoP/jqQtOejVE4vE/3oxv8A5SKDZ6la/wCn8/lwv760if7jsh+YYVa9N59LF8CWKeI9+FcflOflQZVrhqrej8vdPusdDdxEn6rHYb+WQA/KvZyr1kWlnPcH/hxsV8WxhR6sRQa9c7PLKefULiOKeVYEzDsJI4R9nKvtKDhssWG/iAKh+QN/7Bcw38kZeBJGjbGMhim8gHiQGz41VZZCzFmOSSST3k7yauuowCPQbfdvlu3c+isoPwQVKNp4HyoI3ggEHwO+uyvLpZ+hi/y0/pFeqqFKUoFKUoFKUoPl+FeXTb4SpngysyOv2XU4I/uD2gg9tes1S9cv/wDZ+oRSucWt7iGU9iXIH0chPYGQFD9xT2GgutK+dqvg3C7QTI2iCQuRkgbiQOON43+NB21wa5rquZQisx4KCT5AZNBrZz7cpGub9oFY9DbdQDO4yne7ee8L4bJ7zWNa9erXpmnllPGSR3P4mLf3r38kdAa9uBEDsqOtI+PdUf3JOB4mgi7a1eRgkas7ngqgkn0FTq8hr8jPssmPNc/DOayZrGpWmjQqkUWXcbkB6zY+tIx34z5+A3bqbrvKi6ltVnF7HGXkKeyRZEiIAeuze9g47+0Y7hq447YnK8tKPc27RsUdSrLuKsCCD4g11VKjTLmeGW62XkijIEsrNnBOAAdo5PEcM4zUakZOcAnAycDgO8+HjWcxt8V611SYQmASydCSCY9o7GQdrOzwG/fXlIr3alo8sCxtIuFlQOjdhBGceBGd4oPBWR+XcfR6TpsfhtepQMeHcXxWOK9DXTFBGWJQEkKTuBIwSB2E4HwqYyNztGP/AHeH/LT+kV7KxnzMcu/b4TbygLPbqoBG4SR+6GA7GG4Hs3g9uBkyqFKVwTQc0rgGuTQKV0T3aJjaYLkgDJG8ngB3nwrt2vA0H1Vf5d6AL6xnt/rMmYyeyResh8toAHwJqwUoMF6dzym308RSRl9QizFhgdnCjAlkOck9hUHJKnhnNU7kXy2mXWIru5lLdIejlJO4RvuAA4KithsDcMVduVfNNJd6wzR/R2koEssm7quSQ6IO1yRtd3WPlXu50ebCEWKPYxbMlqu9F4yx8WLHi0g3tnzHcKDMAqs85t90Ol3j5wTCyDzfqbvHrZr45s9f9u06CYnLhdiTv206pJ88BvxVWf2hb/Y01YhxmnQH7qhpCfiq/Gg1trJfMuw2rkfWxH8Mt/c/OsaVL8ltbazuFmXeBudftIeK+e4EeIFXjcVnlMzD2cvbtpb+4LZ6rbAB7FUAAeHDPmTXi1mC2VIPZ5XkdkzOGTZCPu6q9/bv39m/fU5y9tY5JVvYTt29xgsRgFJAMMjbuqxxkZ8ageUM1s8xNpG8cOFwkjbTZA6xJyeJ7M/6VOX+l46d02mSx2cc/TR9HM7AQrKdvKZ6zxjcBu4+I4Zrt0K9vLeC4kgVhBIoimk6PKjPBdojCnf8x3iujWNOhiEHRXAm6SNWl2VI6JjxjyfeI/t41etN0azt7KKW5u5za3D7SwkOqO67tpo49ok9XiSBurG5i47vtbcKhyO5KyX0uMFYVI6STw+yvex7O7iayxy30hJrCVMAdEhePH1TGM4H4QV9a6ND5UW8zrBZQuyrxIQJHGvaTntPdjJPxrjnF1xLa0kjz9LMpRF7dk7mY+AB+JFeiSSOF5W8owaamddtwILNwPfhbPiVkcfoRULVo5Upiz07/JkPxkrnNO92kOZi+MWr22OEheNvEMhwP5gp9K2qrUHm3bGqWeP8dP1rb0moDNisG843O663SQ2LZigkVppBj6YqcmJT/h9hPb5cZjl9yluNRmbTNKBbHVurgHCIDkGPb7BxyRknBAB31UecTmxj03TY5UZpJhMomkO4bLKRhR2IGA3nJ63oAze3Ki1W1S6eaOOGRVZWdgMhhnA7S3gN+6qBdc6k17N7Lo9uZJDxnlUhEHa5Ubwvi2PI8KxTyI5F3WquqgstvFuMr5KoDklYwTvY8cDd2nFbKclOS1vp0Iht0wPrMcbbt9p27T8h2UHm5McmTB9NcSvc3Te9K/BOGUgThGm7s3nt7hYtmvqlApSlBxihFc0oKVyc0b/Z1/NHHutbz6WJQN0U6D6SMeDL1h/lkDhWOf2kNRzNawA+7G8jD7x2AfyGs7vEDjIBwcjwPf8AOtW+eu/6bVpx2RBIx+FQT+ZjQVWw0WeZS8UMkig4JVScHGcbvCvNc2zxnDoyHuZSD8xVtl1GWy0+0WF2jkneSZip4jdGoPhgcPA102/OLfqMPIkq/ZkjUj8oB+dXEZzVVSdgrKGIVsbQ7DjeMjtxXxtVcv8Atday/wC86dC2eLRMUPyGfnQpo83A3VsfEB1+WTin7M/hD6ULJwBcGeJvtx7LqfNSAynyJHlVgtodFTBea4mx9Uqyj8qj9a8Z5Gxyf7tf20p7FYmNvgc1G3/I+8hBLQOyj6yYdfPKZq9nV9rXdc48UMfRWFssS9jNjce8IOJ8WJ41QNQv5J3Mkrl3PFj/APtw8BXQUPDtHEV81LbVnGTRmrby3GIdOXutFb+Y5qpAZ3Vc+dJdm5hjHCO2iX4bVJo9x5ObGLa1WyH/ADlPwyf7Vsrr0Vxdk28LNBD/AMa4HvkdsUHc2PekO4AgLtHOxrzzLwbes2oxuUysfDETkH44rauoqM0DQ4LOFYbeMRovYOJP2mJ3knvNOUOixXlu9vMCY32doA4PVYMMHs3qKk6UHm0+xjhjWKJFSNBhVUYAHhXppSgUpSgUqAGuiK6FtcdQy5NtJ9WUDjH4SrkdXtBBHaBPbVBzSuA1c0Hy7AAk7gOJ8K0w128NzdTy7yZZnYD7zEgfPFbX84Wp+zabdy5wVhYKf4m6i/mYVq1yNsemvbdOzpFLfdTrt8l+dIPdzg4SeOAH/d7eGL1C7TepLVkux5trJ7eHpImEvRJtsjsCXwCTgnHE91YsuWN5qZ7emusD7pfZHoF/StixwAHZWPqX4XhGOLrmfgP7ueZfvBGHyAqDvOZ+6X93PC4/i20Pwww+dZjpXPzreI191Dm81CLJNu0gHbEQ/wCVet8qiBLdWh3G4gPd9In+lbMV8yxK4wwDDuIBHwNan1E8Wtmoa9LcLibYkbskKKHH41wT65qJxV9527S3huY44Ikj+j2pNhdkEsxxuG7gPnVbvbYJY27dsssx/Cuwn65rrO2NPJocG3cQJ9qWNfiwFTvOfPtajMBwTYUeij+5rr5t7XpNRg3bkJc/hUkH44qL5T3HSXdw/wBqaT4bRA+WKvpn7mQP2drTa1GSTsjgb0LMoHyBrY+sH/s12RxeTEbiYo1Pltsw+a1nCo0UpXXPOqKWdgqjizEAAd5J4UHZSoLQOVtreyzR20nSmEJtsoOz1trAVvre72bqnaBSlKCA5a8mk1C1eBjst70UnbHKPdcdvHcfAmsKXvOtqNrBJZTIBdxMYzcMesFG73cYZu5+BBzg8a2JIqqa5yAtLu9ivJk2njXBXPVkIOULjt2d/nuByBQYx5tuUt5pgRtQSX2G8baSeQ52JH37bHJIVuJDY+0O3OeEbIyOB4V1XloksbRyKrowwyMAQw7iD2VG6DoxtF6FGJt1A6JWJLRAbuj2jvZO7O8cN4xgKH+0Pqgj09Ie2eUbv4Y+uT/Nsj1rDnIZuiW8uu2G3IT/ADJDsr+hq3/tF6oJL2GAHPQRZPg0hzg+Oyqn1FY5g1EJaPCPeklVn8URTsj+Zs+lEqw801h0uoITwiR5D8kH5nFZ4rXXkjysl093aNEcOAHDA8BkjZIO7eayLpvO5bvgTxSRnvUh1+WG+Vc+fG1uWRkWlQOn8sbGbGxcxAn6rkofzgZqejwwypBHeCCPlXPDZSuSK8+o3YhhllbGI42f+UZqbo195wr7ptRuWByA+wPJAE3eqn4128uI+iFpb/4Nupb78hLt67x8ajeT1kbq7hjbLGSUbfiM7TfIGu/lxfCe+uJBvG2VHkvUGPDq16p1HG7TXNZ1Jbm4PuwW0jZ8Tgj5KapRYk5O8k7/ADNXPk+eh0i9l7ZXWEeO4Z+TmqUKXSTdbM8wlh0elK+MGaWR/PB6PP5PlWQb69jhQySusaKMszkAAeJNRfIfTfZtPtYe1IUz94jaY+rEn1rum5O27yCSSJZZB7rS5fZ7OoHyE/CBUaUzVuc1pcx6TaS3j5I6XZZYVI/iIG1v7N3nVC5V8k9buoJrrUZlSOJHk6HbHZvAVIuoO7JJPfWwirgY7KjOVWltd2c9urBWljZAxzgFhjJxQa082XLoaS8zNC0olVBgOF2dkk53g/arIlvz9K7BE0+VnO4KsoJJ7gBHk1IaBzGWcQBuZJLhu0DMafBTtfm7PSsjaRodvars28McQ/gUDPmRxoILQ+Ud/c4J00wIcdaa4UHHbhVjLZ8wB41Z9t+5f5j/AO2u+lApSlArgmuagOXureyafcz5wUiOz99uov5mFBq5y91cXeoXM4OVeU7JzxRcIpHhsqKr4pSgkrVbZwBIZYm3ddQHXzKkhh6E+Rr3xck5JRm2lhuP4Y5AHx3mOTZYVXq5RsHIOCOB7qI9t9pM8Oelhljx9tGHzIxXRbXkkZzHI6HvViP0NTWmctb2Dcs7Ov2JOuPzbx6GpROWdvL/AL3p9uxPF4lCN/8Afxq9Hfwj7Hl5fxYxcuwHY+H+bAn517NW5xru5t3gkEWzJgM6qwbAIJHvY347u+vSltotxjEtxasexhlfjhv6hXavN3HNvtb6CTuB4+uySflTwPN4ubVAks90eFtA7j7zAqPlmqeTnjWRtU0J9M0udJGQy3EqKShJGwvWxvAPY2RjtrHcERdlVeLEAeZOB+tWpLntc+UWIdIsYe2V3mI9CB8nHwqtcmtPNxd28I/4ksanyLDJ9Bk+lWDnQlAuo4FPVt4I4wPHGSfgR8KkOYrTOm1aNiN0KPIfPGwPm/yqU46bPqMDA4VzXArmo0UpSgUpSgUpSgUpSgViT9ofVStrBarveeXawO1Uxj4s4+HhWWjWvvLq/F3yiRDvjtAAe4GNTMx/m6vmKDGEOkySXHs8SmSQuyKox1iuc+AG7PlXVqlj0EhjLqzLufYOVDA4Kg4347xu7iakOS/KGSyuVuVAduttKfrBuIzjdvwcivdr76dMGmhaeCU5JgaMOpY7+q+0NkZ8/IU9irUrleNXbljyehsLe3XYMk0ybbXBLbKcDsRqu4nfxbJxggDO5aKRSuSK4AoOQaZrkocZwcHge/HdXzQeie+kdQryOyg5CszEA94BOAameQFj019CMdVG228k6364+NV6rvyDHQ21/d8CkPRxn+N/9Or8as2l0rXKO+6e6mlJztyMR93OFH8oFZm/Zt036O6uMe8yRD8I22/rWsEGtq+ZzTOg0m2GN8imU+PSHaB/lxUVdhSlKBSlKBSlKBSlKBSlKDy6nerDDJK+5I0Z28lBJ/StWdHumMOpXz/vHHRqc/XnbLYz3LvrNPPtrXs+mNGDhrh1j/B77nywuPxVhHWvoNNtIODTs9w/l7kefMb/AEqxK9MPJ4LpS3UMfTyyORIcFugQFhuQfWOB1iDja3d9UpjUhpOtXFq21BM8ZPHZbcfvKdzeorr1bVJbl9uZgz4xkKq/HYABPjxrMyrxrVj0zllcwRdCdiaDGBFOm2oHcvAgeAO6nN/DbPexC7K9FvwGxsl8dVXzuxnv3Hd316ucHTbxbh3niIjyREyKeiEf1VTAwox2bjT8Cu6neLK+0kKQg/VjLkZ7+uzY8huqQ5EyQLewm6x0IbrbXu5wdkv/AAhsZqEFSr6DMluLh1CRN+7LMAZPuLxYeOMVaLXzh8mL1riSdUaeBz9E0Q2gkX1U2VzsgDdu6p49tUKeBkOGBU9xBB+BqS07lHd242YrmZF+yrnZHkM4HnXiuLmSZy8jvJI2MliWZjwG85JqTK15qvGrH2fRbaLg9zI0rfcHu/LYNVx9EcXYtcjpC6ocbwGOMjx2SSD5Gp3nTugbsQp7lvGiAdgOAxx6YH4a1NMXcisaXZGeaKJfelkRB5swUfrW59jbiNEjXcqKqgDsAAA/StZeY3Sun1WNj7sCPKfMYRfzOD6VtDUac0pSgUpSgUpSgUpSgVxXNdVxKEUsxwFBJPcBvJ+FBgLnyvGu9Ut7JDkRqoIH+JKd+fJAvzqraosV5qywO+xboywKwIGFjXGATuGWGM+Nd2kan017fam28RiWRM/bclIV9Aceg76oxDMe0k5J7T3k1fSe1l5wNLa3uWT2cQwgkREKcOo4MXO9mPE5O7uFVcLU1FyrvFjMQuJOjIxsk7Qx3dbOKhc1JFSEmiTrALhkKxNuVmIG2f4ATlt2/cK+rPlBdRLsR3EyJ9kSNjHlnFXTX7q21ZInS6S3njiWP2ebKx7t/UfGBv3eIC8MVRNU09oH2H2M8epIjjHmhI+O+pOx5CcnJ7eNZMTULLVbWCC4m9lubddlGb3GGAvbgb8DcSCDnBNU/kpyakvpCiFVVF2pJG4IvfgbyfAf2qKvY0ViI3LoDuYrs7Xjs5OB6/Cl7VK8o+Tfsm/2i3mBOB0T5bH2iuNw3d9SPNzp6tNJcyAGK1jMpz2uMlR8ifQVUhV8b/umiDskvZMnv6Nezywv5zWozy+HHNnB017Jdy7xCryOf422v7bR9BVO1S9aeWSVvekdmPhk5x5DOPSrtEvseiM3CS8bHjsZx/QpP46x/Vukm7Wff2cdI2be4uSN8kgjU/woMkjw2nx+HwrMlV7kDo3sen20BGGWMFx/zG67/mY1Yay0UpSgUpSgUpSgUpSgVR+eXWPZtKn39aYCFfHpMhvyBqu5rAn7Qms9Nc29kh9wbbd3SSHZUHyUZ/FQUK8+g0yKPg91KZW/yk6iDyLZap+2sEutLihsZEWdWLXMJYK8x34OTuZRxAJx6iofnNi6K6jhG5YbaKNfIA7/AFNVAGnKJxr1ajpssDlJkaN8Z2WGDjv8q9Whcn5rsv0YASMbUkjkKka8cux4cKi2Yk5Jye81bOR/KiKCGe1uY2e3uPeaPG2p4ZGTgjd8u0EipVir3EQVmAYMASAwzg+Izvx511Gp/WtJtlUyW15HKnZG6uso8MbOyfPIqEt49pgo4kgD1OKomuR/KaSwm6RFDqw2ZIz9ZePHsIPbU9qT6LcAyK1xayHJMaptLnt2RnHzHkKjuXHJuPT2jhBkeYoGdzgJxI2UGMnhvJPdVVFTGe1e3T7Dp50hjJPSSBVJGDgnG0QCcbt53nG+rfy5X2i/gsYfdhCQrjgCcbR9FAz92uvmztljM99IOpbRts+MhGcDx2RjzcV3c34zLdajPvEKu2ewyvknHpu/EK3I5295dHOpfqbhLaPdHaoFA7mIXI9FCj0NR3Npo3tepW0WMqHDyfcTrnPngD1qvXly0sjyOcs7FmPid9Zt/Zx0HAuLxhxxFGfLrOR+UehqW5a4zEwzctc0pUUpSlApSlApSlApSlB1XU6xozscKqlmPcAMk/KtNeUertd3U1w/GWQsPAfVX0XA9K2Z55dRMGkXOOMgWP0dgrflzWqhoJXW9de7WLpQDJGux0na6cVD97A539u1vqJpSgUrvtJVVgWQOvapLDPqpyKsNoNLm/ee02zd4YSJ/Rt4qxFXrkGrh/2IWUZtL23n/hYmNv5WJwfPFRl7yOvYvftpfNQHHxQmmKZicsecBZIlh1G2W6RfdfOJB5ntPDeMHdvzmq7q8lvNKq2cEkYJwFaTbLMTgBd274mvPFolwzYEExPd0b/6VkTkXyR9iVr69whjUsiEglB9s4z1+wDx78CpOBeWEZy2UWNlb2Cn6RvpbjHafHw2hu8I1rq5Tt7HpltZjdLN9NOO3vAPjkAf+XXm0YtqmqdLLuQEyOPswx4wvl7oPmaheVur+13Uk31SxCDuRdy/Lf61rLMn9RAXPD4Vt/yC0IWNhBb46ypl/GRus/5iR6CteOZrk97ZqUW0MxQfSyfh9wer49Aa2nFZbc0pSgUpSgUpSgUpSgUpSgxvz+RE6S5HBZYifLOP1Na3WWxtASFgnaVwSPEA8cd27PeK3E5TaOt5azWz8JUK57jxVvRgD6Vp9q+nSW0zwSqVkjYqwIPEdozxUjeD2gg0Exccj5inS2xW5h+1EesO3DRnrBu8b6r0kRU4YFWHEEYI8wa9ek6vNbP0kMhRu3HAjuYcCPA1erbnBt7hQuoWqSH/ABEVT64Y5Ho3kK10zmxjelZKbk/o91vguehY8FZwBn7soz8Grz3PNTPxhnhkXx2lPyDD508aecY9Fe6z1aeH91NKgHYrsB8AcVN3fN9fp/wNsfwMp+Wc/Koe40K5T37edfOJx/6amLFzKk4eXeoLwuXPmEb+pa8mscp7q7ULPKXUHIXCgZ7yFAyd/E1EyRFfeBHmCKRYzv4duO7w8aZpiLTbzex6cx4TXpKjvFsuQT5M2R5b6qgFe3V9RM8m1jChQka/YjUYVR6ce8kmp3m05KnUb5IiD0SdeY/wA+7nvY9X1J7KZJGbuYzkx7JYCZ1xLdEOc8RGM9GPgS346yTXzGgAAAwAMAdw7q+qilKUoFKUoFKUoFKUoFKUoOCKpPOHzdQ6mobdHcoMJKBxHYkg+sufUdnaDd6UGnXKjkld6fJsXMRUfVkG+NvusBj0OD4VB4rdye3V1Kuqsp4qwBB8wax9yh5nNOuMtGjW7ntiPV/kbK48Big1jr0W97JH+7d0+6xH6GsrapzC3S74LmGXwdWjPy2h86q17zU6rHnNozDvR42z6Bs/EUERa8s76MYW6lP3zt/15qUh5zL9R78Z84x/bFQ9zySvozh7O5Hj0TkfEDFR0thKvvRyKfFGH6irmp4z4WW95xb2QYJjXPasa59C2cVU3bJzvOe012Q2jucKjsfBSf0qyaNzd6jckCO1lAJHWkHRqB3nbwceQJ7s1MkkiswQM7KqgszEBVHEknAAHfmtquavkcNNtArAe0S4aZu443Rg9y/qSai+bbmti04ieYia6xuOOpHnjsA7y38R7OAGTWRwKK5pSlApSlApSlApSlApSlApSlB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28800"/>
            <a:ext cx="259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cell phone ringing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cell phone ringing"/>
          <p:cNvSpPr>
            <a:spLocks noChangeAspect="1" noChangeArrowheads="1"/>
          </p:cNvSpPr>
          <p:nvPr/>
        </p:nvSpPr>
        <p:spPr bwMode="auto">
          <a:xfrm>
            <a:off x="215900" y="158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cell phone ringing"/>
          <p:cNvSpPr>
            <a:spLocks noChangeAspect="1" noChangeArrowheads="1"/>
          </p:cNvSpPr>
          <p:nvPr/>
        </p:nvSpPr>
        <p:spPr bwMode="auto">
          <a:xfrm>
            <a:off x="368300" y="1682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elltempered.files.wordpress.com/2013/09/cell-phone-ring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data:image/jpeg;base64,/9j/4AAQSkZJRgABAQAAAQABAAD/2wCEAAkGBxETEhITExMWFhUWFxoaGRgXFR0fGxsTGBcZIhcaGh8bKCgiGyMlHRsaIjEiKCkwMC4uGSszODMsNygwMCsBCgoKDg0OGxAQGi0mICU1LTctLTctLzA1LjIxLSsvLS0wLS0rLS0tLzU1LS0vLS0tLS0tLS0tNS01LS0vLS0tLf/AABEIAGQAbAMBEQACEQEDEQH/xAAbAAEAAgMBAQAAAAAAAAAAAAAABQYDBAcCAf/EADQQAAEDAgMFBgQGAwAAAAAAAAEAAhEDBBIhMQUGQVFhEzJxgZGxIkKhwRRTcoKS0QdSYv/EABsBAQACAwEBAAAAAAAAAAAAAAADBAEFBgIH/8QALxEAAgICAAQEAwgDAAAAAAAAAAECAwQRBRIhMRNBUXFhgZEGFCIjMqGx8CRCwf/aAAwDAQACEQMRAD8A7igCAIAgCAIAgCAIAgCAIAgCAIAgCAIAgCAIAgCAIAgCAIAgCAIAgCAIAgCAIAgCAIAgCAIAgCAIAgCAIAgCAIAgCAIAgCAIAgCAIAgCAIAgCAIAgCAIAgCAICNdtygDEuzMAhhhx5NOjlXeVUm1zHvw5G3aXbagJbORggggg9QehCkrtjYtxZ5cWu5nUhgIDQ2vtq2tWtdcVmUg4kDEYmBnHggPp2vbyB2rSSJGEzl5SoZ5FUHqUls9qEmtpFGtP8u2r7kUTScyk6r2TaxJzdMA4cMAE5d4nopOZa2zzrrov9pe0qgmm9rvA5jxGoXmu2Fi3BpmZRce6NhSHkIAgCAICJ2/ePYAxhwue15xRMBoEx1lzVruJZyxYJ+pNTXzsgfxMMtiO61zPQsIHuFw0Mme5RfxNg60SuzLoNrVS4w00muJOgwOIJ9HD0XR/Z7J51Ym+2n/ACVcmGktGeht3E4A03NYXQHSJkmBLdQCtnj8Xovs5IfUinjyitslatVrWlziAAJJOgC2cpKK2yFLfRHPNu7ut2hfCvdhzLKlQAY0uw9q973TiAzAyBjjIVeF6sjzdl5fFHtw09d2Wzdy2s6FPsbUBrG54ZMif1Zws+JBNtLqYafmYrqua1Ml/YNoEwBWE4oORmQG6SMivUPEsW0Yk4x7itSZWzc3BVb8zHZidC1wiQVrMmC5uv4Zeq/vUnhLS6dUfNn7Zcx/Y1yDJhtTnOgdyPVMLiblZ4F36vJ+osp6c0OxYFuSsEAQBAQW81MzRfwBc0/vAI+rQPNc79pKXPHU1/q/5LmHLUmiuYXFhpAaHJx0AmWnrHLouO2lLnf99S+bDml2Ehw0LXZatJBIHLNoU2Plyx42Riv1rR5lBS18CT2Jamq/tD3GHIf7VBr5N9/BdD9nuHaX3ifyX/SrlW6/AjLtmt2lenQ+RvxvHM/K3y19Fs+I3qVscfy7v2XkQ0x1Fz+h52neBpqVXNLxb0jUDBxeS4D0DT6q5h/m2e2v3IbpeHW2Q+7O9bdoU31hSwPtyzPOCHzjbmAcoP0Ks51KVfN7kONc5ScfYbx7svvqFGlTrmhVt3ETE5RAMeABB6lMK+MqtfJjIqbkpIlmbPFsy1pBxcWMLC46uaADMePutbxq1JRn57ZYxIcseT0I3bQDonkQuSy7OaUWjY1rWyc3W2iatIhxl9M4SeY+U+Y+oK7PhuV94oUn3XRmvvr5JdCaWwIQgCA0ts2xqUXtb3olv6gZCrZdHj0Sr9Ue65cskylPupYSOI9Bx9F84jVqxRl6m430MtWtAhgk6NaOPIBZ8J2W6Rjeltly2TSa2jSDTiGAEHnImfOV9KohGFcYx7JI0823JtlUZeTdVnf9ubrPdy+y5HLyP8+T+RsIw/KSJH8QWvDwJEFrhzbw8Yzy6q1h8QjTb+LsyKyrmjoyPuKWEU6NMMaTLsLcIgGfMlXeJcWp8PlhLbf7EVOO4vetH25qAmdHcxrHLqueXE51Pmg9MsKnfRmm5+ZcSSYiTyVPJ4jbkS3Y9k0KlFdCM2jcgRMmeWfmoI7sZJrRk3RucN2WcKlMz4sMg+hPqun4BY1KUPUq5a3FMva6k14QBAEBU94tiVO0x0Gy13fAiccmXQeB+3Vc9xXhcrZqymO359dfMu496S1JnjZWwKsguBYIgkkYsPENDcmyOKqYfBLnNSuel6Lu/dnu3JjrUepbabA0BoEAAAAcANAurS0tI15zq7bguK7T+Y4/yOIe64Xi1Thkz+v1NrS9wRu2d8HiWkGDGXMarV2ynHpIlUUbYqKq5NmdAuXkyale7GjfidyHDxPBSxrfd9EDQq5SSZceP2HIKxHr0XYwbO5tLHeYvy6bj/IgD7+i6bgNb55S+BUyn+HR0BdQa8IAgCAIAgCApG+1gWVBXaPheIf0eNCfEZeS53jeK3q2K9y7i2dOVkHQFMx8IHUZGPJcxLm9S6brP1v/AJf2oH7Iyey1p1c53Qu/pYTfkkDw+uAIEAcgsqDb2wRt3cq1XWYLpuNs/s6BquEOrQ79g7nuT+5dpwvG8Gnb7s1uRPmlr0LItkVwgCAIAgCAIDFc0G1GuY8S1wgjovMoqScX2ZlNp7RzjbuxKtqS7N9Gcn8QOT+Xjp4Llc7hcqm5Q6x/g2NV6n0fcjqd4tO6ic9m8WPCM7NetecypIVbekY2WHdvdZ9VwqXDS2mMww6v5SOA910OBwtpqy36FS7IS6ROggLoCiEAQBAEAQBAEAQAoCFu91bOocRpBpz7hLZmNY8FVswqLOsoksbpx7Mjm7k2uLWqRJyx5RnlpP1VdcLx99v3Pf3mZL7O3etaJBp0m4ho45u9SrlePVX+mKRFKyUu7JRTHgIAgCA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571500"/>
            <a:ext cx="1285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'm Outta Here Bye Bye animated emotic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517232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68275"/>
            <a:ext cx="4284092" cy="604867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On Monday must dad go to work early</a:t>
            </a:r>
          </a:p>
          <a:p>
            <a:r>
              <a:rPr lang="en-GB" b="1" dirty="0" smtClean="0"/>
              <a:t>Tuesday we want to go to the open air swimming pool</a:t>
            </a:r>
          </a:p>
          <a:p>
            <a:r>
              <a:rPr lang="en-GB" b="1" dirty="0" smtClean="0"/>
              <a:t>On Wednesday I must go to the dentist, oh no</a:t>
            </a:r>
          </a:p>
          <a:p>
            <a:r>
              <a:rPr lang="en-GB" b="1" dirty="0" smtClean="0"/>
              <a:t>Thursday Granny comes to visit, hooray</a:t>
            </a:r>
          </a:p>
          <a:p>
            <a:r>
              <a:rPr lang="en-GB" b="1" dirty="0" smtClean="0"/>
              <a:t>On Friday I always have football training</a:t>
            </a:r>
          </a:p>
          <a:p>
            <a:r>
              <a:rPr lang="en-GB" b="1" dirty="0" smtClean="0"/>
              <a:t>This Saturday, I (we) go to the zoo</a:t>
            </a:r>
          </a:p>
          <a:p>
            <a:r>
              <a:rPr lang="en-GB" b="1" dirty="0" smtClean="0"/>
              <a:t>Sunday is the seventh day of the week</a:t>
            </a:r>
          </a:p>
          <a:p>
            <a:r>
              <a:rPr lang="en-GB" b="1" dirty="0"/>
              <a:t>do, do, do, do, do, do, do, do, do</a:t>
            </a:r>
            <a:endParaRPr lang="de-DE" b="1" dirty="0"/>
          </a:p>
          <a:p>
            <a:endParaRPr lang="en-GB" b="1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68276"/>
            <a:ext cx="4330824" cy="64290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Am Montag muss der Papa </a:t>
            </a:r>
            <a:r>
              <a:rPr lang="en-GB" b="1" dirty="0" err="1" smtClean="0">
                <a:solidFill>
                  <a:srgbClr val="FF0000"/>
                </a:solidFill>
              </a:rPr>
              <a:t>früh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zu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Arbeit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Dienstag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wollen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ins </a:t>
            </a:r>
            <a:r>
              <a:rPr lang="en-GB" b="1" dirty="0" err="1" smtClean="0">
                <a:solidFill>
                  <a:srgbClr val="FF0000"/>
                </a:solidFill>
              </a:rPr>
              <a:t>Freibad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Mittwoch</a:t>
            </a:r>
            <a:r>
              <a:rPr lang="en-GB" b="1" dirty="0" smtClean="0">
                <a:solidFill>
                  <a:srgbClr val="FF0000"/>
                </a:solidFill>
              </a:rPr>
              <a:t>, da muss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dann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Zahnartzt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och</a:t>
            </a:r>
            <a:r>
              <a:rPr lang="en-GB" b="1" dirty="0" smtClean="0">
                <a:solidFill>
                  <a:srgbClr val="FF0000"/>
                </a:solidFill>
              </a:rPr>
              <a:t> no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Donnerstag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kommt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0000"/>
                </a:solidFill>
              </a:rPr>
              <a:t>ma </a:t>
            </a:r>
            <a:r>
              <a:rPr lang="en-GB" b="1" dirty="0" err="1" smtClean="0">
                <a:solidFill>
                  <a:srgbClr val="FF0000"/>
                </a:solidFill>
              </a:rPr>
              <a:t>zum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Besuch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Hurra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Freitag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Fußballtraining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Diesen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Samstag</a:t>
            </a:r>
            <a:r>
              <a:rPr lang="en-GB" b="1" dirty="0" smtClean="0">
                <a:solidFill>
                  <a:srgbClr val="FF0000"/>
                </a:solidFill>
              </a:rPr>
              <a:t>, da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in den Zoo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Sonntag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der </a:t>
            </a:r>
            <a:r>
              <a:rPr lang="en-GB" b="1" dirty="0" err="1" smtClean="0">
                <a:solidFill>
                  <a:srgbClr val="FF0000"/>
                </a:solidFill>
              </a:rPr>
              <a:t>siebte</a:t>
            </a:r>
            <a:r>
              <a:rPr lang="en-GB" b="1" dirty="0" smtClean="0">
                <a:solidFill>
                  <a:srgbClr val="FF0000"/>
                </a:solidFill>
              </a:rPr>
              <a:t> Tag der </a:t>
            </a:r>
            <a:r>
              <a:rPr lang="en-GB" b="1" dirty="0" err="1" smtClean="0">
                <a:solidFill>
                  <a:srgbClr val="FF0000"/>
                </a:solidFill>
              </a:rPr>
              <a:t>Woche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do, do, do, do, do, do, do, do, do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cell phone ringing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cell phone ringing"/>
          <p:cNvSpPr>
            <a:spLocks noChangeAspect="1" noChangeArrowheads="1"/>
          </p:cNvSpPr>
          <p:nvPr/>
        </p:nvSpPr>
        <p:spPr bwMode="auto">
          <a:xfrm>
            <a:off x="215900" y="158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cell phone ringing"/>
          <p:cNvSpPr>
            <a:spLocks noChangeAspect="1" noChangeArrowheads="1"/>
          </p:cNvSpPr>
          <p:nvPr/>
        </p:nvSpPr>
        <p:spPr bwMode="auto">
          <a:xfrm>
            <a:off x="368300" y="1682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elltempered.files.wordpress.com/2013/09/cell-phone-ring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days of the week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Wochentage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484784"/>
            <a:ext cx="4038600" cy="4525963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Montag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Dienstag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Mittwoch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Donnerstag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Freitag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Samstag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Sonntag</a:t>
            </a: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pinpointe.com/blog/wp-content/uploads/days-of-the-week-best-time-to-send-emai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10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752" y="1412776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3500" y="1412776"/>
            <a:ext cx="4038600" cy="4525963"/>
          </a:xfrm>
        </p:spPr>
        <p:txBody>
          <a:bodyPr>
            <a:noAutofit/>
          </a:bodyPr>
          <a:lstStyle/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Frühling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Sommer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Herbst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Winter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singing?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Finger Family Song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Papa</a:t>
            </a:r>
            <a:r>
              <a:rPr lang="en-GB" sz="2400" b="1" dirty="0" smtClean="0">
                <a:solidFill>
                  <a:srgbClr val="FF0000"/>
                </a:solidFill>
              </a:rPr>
              <a:t> Finger, </a:t>
            </a:r>
            <a:r>
              <a:rPr lang="en-GB" sz="2400" b="1" u="sng" dirty="0" smtClean="0">
                <a:solidFill>
                  <a:srgbClr val="FF0000"/>
                </a:solidFill>
              </a:rPr>
              <a:t>Papa</a:t>
            </a:r>
            <a:r>
              <a:rPr lang="en-GB" sz="2400" b="1" dirty="0" smtClean="0">
                <a:solidFill>
                  <a:srgbClr val="FF0000"/>
                </a:solidFill>
              </a:rPr>
              <a:t> Finger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Wo </a:t>
            </a:r>
            <a:r>
              <a:rPr lang="en-GB" sz="2400" b="1" dirty="0" err="1" smtClean="0">
                <a:solidFill>
                  <a:srgbClr val="FF0000"/>
                </a:solidFill>
              </a:rPr>
              <a:t>bist</a:t>
            </a:r>
            <a:r>
              <a:rPr lang="en-GB" sz="2400" b="1" dirty="0" smtClean="0">
                <a:solidFill>
                  <a:srgbClr val="FF0000"/>
                </a:solidFill>
              </a:rPr>
              <a:t> du?</a:t>
            </a: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Hier</a:t>
            </a:r>
            <a:r>
              <a:rPr lang="en-GB" sz="2400" b="1" dirty="0" smtClean="0">
                <a:solidFill>
                  <a:srgbClr val="FF0000"/>
                </a:solidFill>
              </a:rPr>
              <a:t> bin </a:t>
            </a:r>
            <a:r>
              <a:rPr lang="en-GB" sz="2400" b="1" dirty="0" err="1" smtClean="0">
                <a:solidFill>
                  <a:srgbClr val="FF0000"/>
                </a:solidFill>
              </a:rPr>
              <a:t>ich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  <a:r>
              <a:rPr lang="en-GB" sz="2400" b="1" dirty="0" err="1" smtClean="0">
                <a:solidFill>
                  <a:srgbClr val="FF0000"/>
                </a:solidFill>
              </a:rPr>
              <a:t>hier</a:t>
            </a:r>
            <a:r>
              <a:rPr lang="en-GB" sz="2400" b="1" dirty="0" smtClean="0">
                <a:solidFill>
                  <a:srgbClr val="FF0000"/>
                </a:solidFill>
              </a:rPr>
              <a:t> bin </a:t>
            </a:r>
            <a:r>
              <a:rPr lang="en-GB" sz="2400" b="1" dirty="0" err="1" smtClean="0">
                <a:solidFill>
                  <a:srgbClr val="FF0000"/>
                </a:solidFill>
              </a:rPr>
              <a:t>ich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Wie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geht’s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dir</a:t>
            </a:r>
            <a:r>
              <a:rPr lang="en-GB" sz="2400" b="1" dirty="0">
                <a:solidFill>
                  <a:srgbClr val="FF0000"/>
                </a:solidFill>
              </a:rPr>
              <a:t>?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Mama</a:t>
            </a: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Bruder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Schwester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Baby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u="sng" dirty="0" smtClean="0"/>
              <a:t>Daddy</a:t>
            </a:r>
            <a:r>
              <a:rPr lang="en-GB" sz="2400" dirty="0" smtClean="0"/>
              <a:t> finger, </a:t>
            </a:r>
            <a:r>
              <a:rPr lang="en-GB" sz="2400" u="sng" dirty="0" smtClean="0"/>
              <a:t>daddy</a:t>
            </a:r>
            <a:r>
              <a:rPr lang="en-GB" sz="2400" dirty="0" smtClean="0"/>
              <a:t> finger</a:t>
            </a:r>
          </a:p>
          <a:p>
            <a:r>
              <a:rPr lang="en-GB" sz="2400" dirty="0" smtClean="0"/>
              <a:t>Where are you? </a:t>
            </a:r>
          </a:p>
          <a:p>
            <a:endParaRPr lang="en-GB" sz="2400" dirty="0" smtClean="0"/>
          </a:p>
          <a:p>
            <a:r>
              <a:rPr lang="en-GB" sz="2400" dirty="0" smtClean="0"/>
              <a:t>Here I am, here I am</a:t>
            </a:r>
          </a:p>
          <a:p>
            <a:r>
              <a:rPr lang="en-GB" sz="2400" dirty="0" smtClean="0"/>
              <a:t>How are you? </a:t>
            </a:r>
          </a:p>
          <a:p>
            <a:endParaRPr lang="en-GB" sz="2400" dirty="0" smtClean="0"/>
          </a:p>
          <a:p>
            <a:r>
              <a:rPr lang="en-GB" sz="2400" dirty="0" smtClean="0"/>
              <a:t>Mum</a:t>
            </a:r>
          </a:p>
          <a:p>
            <a:r>
              <a:rPr lang="en-GB" sz="2400" dirty="0" smtClean="0"/>
              <a:t>Brother</a:t>
            </a:r>
          </a:p>
          <a:p>
            <a:r>
              <a:rPr lang="en-GB" sz="2400" dirty="0" smtClean="0"/>
              <a:t>Sister</a:t>
            </a:r>
          </a:p>
          <a:p>
            <a:r>
              <a:rPr lang="en-GB" sz="2400" dirty="0" smtClean="0"/>
              <a:t>Baby</a:t>
            </a:r>
          </a:p>
          <a:p>
            <a:endParaRPr lang="en-GB" sz="2400" dirty="0"/>
          </a:p>
        </p:txBody>
      </p:sp>
      <p:sp>
        <p:nvSpPr>
          <p:cNvPr id="7" name="AutoShape 6" descr="https://i.ytimg.com/vi/copU2gvZ1wc/maxresdefault.jpg"/>
          <p:cNvSpPr>
            <a:spLocks noChangeAspect="1" noChangeArrowheads="1"/>
          </p:cNvSpPr>
          <p:nvPr/>
        </p:nvSpPr>
        <p:spPr bwMode="auto">
          <a:xfrm>
            <a:off x="215900" y="15875"/>
            <a:ext cx="1114425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https://i.ytimg.com/vi/mjFcrv6Lfx8/hqdefaul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i.ytimg.com/vi/copU2gvZ1wc/maxresdefault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957388"/>
            <a:ext cx="72675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2015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>
                <a:latin typeface="Comic Sans MS" pitchFamily="66" charset="0"/>
              </a:rPr>
              <a:t>Mutter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84663" y="1916113"/>
            <a:ext cx="1899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mum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-36513" y="3213100"/>
            <a:ext cx="162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er Papa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84663" y="3284538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dad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" y="4724400"/>
            <a:ext cx="2040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Bruder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64025" y="4629150"/>
            <a:ext cx="2478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brother</a:t>
            </a:r>
          </a:p>
        </p:txBody>
      </p:sp>
      <p:pic>
        <p:nvPicPr>
          <p:cNvPr id="15369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2875"/>
            <a:ext cx="8493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24175"/>
            <a:ext cx="10302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45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7" grpId="0"/>
      <p:bldP spid="25608" grpId="0"/>
      <p:bldP spid="25609" grpId="0"/>
      <p:bldP spid="25610" grpId="0"/>
      <p:bldP spid="256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Opa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499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grandad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784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Tante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1883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aunt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2598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Schwester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4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sister</a:t>
            </a:r>
          </a:p>
        </p:txBody>
      </p:sp>
      <p:pic>
        <p:nvPicPr>
          <p:cNvPr id="16393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65625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0686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484313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2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837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 smtClean="0">
                <a:latin typeface="Comic Sans MS" pitchFamily="66" charset="0"/>
              </a:rPr>
              <a:t>Onkel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008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uncle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ie Oma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2266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granny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 smtClean="0">
                <a:latin typeface="Comic Sans MS" pitchFamily="66" charset="0"/>
              </a:rPr>
              <a:t>Familie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family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7638"/>
            <a:ext cx="838200" cy="13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285" y="2869130"/>
            <a:ext cx="787400" cy="13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orld Versus - side The Simps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54" y="4445950"/>
            <a:ext cx="2145137" cy="1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 dirty="0" err="1">
                <a:solidFill>
                  <a:schemeClr val="tx2"/>
                </a:solidFill>
                <a:latin typeface="Comic Sans MS" pitchFamily="66" charset="0"/>
              </a:rPr>
              <a:t>meine</a:t>
            </a:r>
            <a:r>
              <a:rPr lang="en-GB" sz="4400" u="sng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Familie</a:t>
            </a:r>
            <a:r>
              <a:rPr lang="en-GB" sz="4400" u="sng" dirty="0" smtClean="0">
                <a:solidFill>
                  <a:schemeClr val="tx2"/>
                </a:solidFill>
                <a:latin typeface="Comic Sans MS" pitchFamily="66" charset="0"/>
              </a:rPr>
              <a:t> –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neu</a:t>
            </a:r>
            <a:r>
              <a:rPr lang="en-GB" sz="4400" u="sng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Vokabeln</a:t>
            </a:r>
            <a:endParaRPr lang="en-US" sz="4400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Sohn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Tochter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Cousin/die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Cousine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der/die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Stiefmutter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Stiefbruder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 son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daughter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cousin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 …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stepmother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stepbrother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b="1" dirty="0" err="1" smtClean="0">
                <a:solidFill>
                  <a:srgbClr val="FF0000"/>
                </a:solidFill>
              </a:rPr>
              <a:t>Wer</a:t>
            </a:r>
            <a:r>
              <a:rPr lang="en-GB" sz="6600" b="1" dirty="0" smtClean="0">
                <a:solidFill>
                  <a:srgbClr val="FF0000"/>
                </a:solidFill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</a:rPr>
              <a:t>fehlt</a:t>
            </a:r>
            <a:r>
              <a:rPr lang="en-GB" sz="66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GB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b="1" dirty="0" smtClean="0"/>
              <a:t>Who is missing?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6477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2278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932363" y="35575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741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64063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9388" y="3454400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741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65200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79388" y="2444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741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65213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09663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0888" y="4349750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372225" y="50800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804025" y="384492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4500563" y="21431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1742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7493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1979613" y="2444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742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4276725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2339975" y="367665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4598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341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124075" y="33337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843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8438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8440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pic>
        <p:nvPicPr>
          <p:cNvPr id="1844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0414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4284663" y="4508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8446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23399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30496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3866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932363" y="357346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9460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9731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9462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4227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195513" y="383540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9464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981075"/>
            <a:ext cx="10715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659563" y="26035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1946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5050" y="421005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877050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947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90805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2195513" y="26035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35702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7950" y="230188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048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0486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586288"/>
            <a:ext cx="10302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4500563" y="386080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049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76517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1979613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049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2813" y="836613"/>
            <a:ext cx="8382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6661150" y="26035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19549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126841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195513" y="1158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1508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151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5838" y="4470400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4356100" y="371633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151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5100" y="42926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2339975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151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175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9"/>
          <p:cNvSpPr txBox="1">
            <a:spLocks noChangeArrowheads="1"/>
          </p:cNvSpPr>
          <p:nvPr/>
        </p:nvSpPr>
        <p:spPr bwMode="auto">
          <a:xfrm>
            <a:off x="252413" y="369252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1098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3866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932363" y="357346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253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850" y="119538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7092950" y="260350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253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025" y="44227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2268538" y="3763963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</a:t>
            </a:r>
            <a:r>
              <a:rPr lang="de-DE" dirty="0" smtClean="0">
                <a:latin typeface="Comic Sans MS" pitchFamily="66" charset="0"/>
              </a:rPr>
              <a:t>ein </a:t>
            </a:r>
            <a:r>
              <a:rPr lang="de-DE" dirty="0">
                <a:latin typeface="Comic Sans MS" pitchFamily="66" charset="0"/>
              </a:rPr>
              <a:t>O</a:t>
            </a:r>
            <a:r>
              <a:rPr lang="de-DE" dirty="0" smtClean="0">
                <a:latin typeface="Comic Sans MS" pitchFamily="66" charset="0"/>
              </a:rPr>
              <a:t>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253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68153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4513263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0128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877050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107950" y="23495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107950" y="3789363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254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4100" y="89852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4429125" y="26035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6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214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00563" y="1428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355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3558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3560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9688" y="44465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365625"/>
            <a:ext cx="10715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4054475" y="371475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2214563" y="33924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3566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1000125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2339975" y="35718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37861739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63" y="1131888"/>
            <a:ext cx="9731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343150" y="285750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4580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572000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179388" y="3900488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4582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56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463" y="1125538"/>
            <a:ext cx="10302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14313" y="5238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6915150" y="230188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458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4262438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1979613" y="3614738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459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82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44862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6201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560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13" y="1143000"/>
            <a:ext cx="9731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272338" y="1428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5606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4500563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6772275" y="3614738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5608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565650"/>
            <a:ext cx="10302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4500563" y="36861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Comic Sans MS" pitchFamily="66" charset="0"/>
              </a:rPr>
              <a:t>Mein 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56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76517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1979613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56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23399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7245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Familie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dirty="0"/>
              <a:t>y</a:t>
            </a:r>
            <a:r>
              <a:rPr lang="en-GB" dirty="0" smtClean="0"/>
              <a:t>our 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Mein Papa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Mutter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Er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dirty="0" err="1">
                <a:solidFill>
                  <a:srgbClr val="FF0000"/>
                </a:solidFill>
              </a:rPr>
              <a:t>Sie</a:t>
            </a:r>
            <a:r>
              <a:rPr lang="en-GB" b="1" dirty="0">
                <a:solidFill>
                  <a:srgbClr val="FF0000"/>
                </a:solidFill>
              </a:rPr>
              <a:t>/Mein Papa hat am …………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Kein</a:t>
            </a:r>
            <a:r>
              <a:rPr lang="en-GB" b="1" dirty="0" smtClean="0">
                <a:solidFill>
                  <a:srgbClr val="FF0000"/>
                </a:solidFill>
              </a:rPr>
              <a:t>/e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Viele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smtClean="0"/>
              <a:t>I have …</a:t>
            </a:r>
          </a:p>
          <a:p>
            <a:r>
              <a:rPr lang="en-GB" b="1" dirty="0" smtClean="0"/>
              <a:t>My dad is called …</a:t>
            </a:r>
          </a:p>
          <a:p>
            <a:r>
              <a:rPr lang="en-GB" b="1" dirty="0" smtClean="0"/>
              <a:t>  My mum is called …</a:t>
            </a:r>
          </a:p>
          <a:p>
            <a:r>
              <a:rPr lang="en-GB" b="1" dirty="0" smtClean="0"/>
              <a:t>She is called …</a:t>
            </a:r>
          </a:p>
          <a:p>
            <a:r>
              <a:rPr lang="en-GB" b="1" dirty="0" smtClean="0"/>
              <a:t>He is called …</a:t>
            </a:r>
          </a:p>
          <a:p>
            <a:r>
              <a:rPr lang="en-GB" b="1" dirty="0"/>
              <a:t>He/She/My dad has on the ………. </a:t>
            </a:r>
            <a:r>
              <a:rPr lang="en-GB" b="1" dirty="0" smtClean="0"/>
              <a:t>birthday</a:t>
            </a:r>
          </a:p>
          <a:p>
            <a:r>
              <a:rPr lang="en-GB" b="1" dirty="0" smtClean="0"/>
              <a:t>No (zero)</a:t>
            </a:r>
          </a:p>
          <a:p>
            <a:r>
              <a:rPr lang="en-GB" b="1" dirty="0" smtClean="0"/>
              <a:t>Lots of</a:t>
            </a:r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21088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1793</Words>
  <Application>Microsoft Office PowerPoint</Application>
  <PresentationFormat>On-screen Show (4:3)</PresentationFormat>
  <Paragraphs>738</Paragraphs>
  <Slides>94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PowerPoint Presentation</vt:lpstr>
      <vt:lpstr>der Känguru</vt:lpstr>
      <vt:lpstr>das Kilogramm</vt:lpstr>
      <vt:lpstr>der König</vt:lpstr>
      <vt:lpstr>PowerPoint Presentation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Breakfast – das Frühstück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Der Käse - The cheese</vt:lpstr>
      <vt:lpstr>Der Toast - The toast</vt:lpstr>
      <vt:lpstr>Der Tee - The tea</vt:lpstr>
      <vt:lpstr>Der Kaffee - The coffee</vt:lpstr>
      <vt:lpstr>Questions and answers - Food</vt:lpstr>
      <vt:lpstr>Questions and answers - Drink</vt:lpstr>
      <vt:lpstr>Running Dictation</vt:lpstr>
      <vt:lpstr>Ich esse zum Frühstück ...</vt:lpstr>
      <vt:lpstr>die Monate – The months</vt:lpstr>
      <vt:lpstr>die Monate – The months</vt:lpstr>
      <vt:lpstr>die Monate – The months</vt:lpstr>
      <vt:lpstr>die Monate – The months</vt:lpstr>
      <vt:lpstr>Turn Toss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Ordinal Numbers</vt:lpstr>
      <vt:lpstr>PowerPoint Presentation</vt:lpstr>
      <vt:lpstr>PowerPoint Presentation</vt:lpstr>
      <vt:lpstr>Der Geburtstag - The birthday</vt:lpstr>
      <vt:lpstr>?</vt:lpstr>
      <vt:lpstr>Its all about Franzi – where is she? Es geht um Franzi – wo ist sie?</vt:lpstr>
      <vt:lpstr>PowerPoint Presentation</vt:lpstr>
      <vt:lpstr>PowerPoint Presentation</vt:lpstr>
      <vt:lpstr>PowerPoint Presentation</vt:lpstr>
      <vt:lpstr>The number is … – die Nummer ist …</vt:lpstr>
      <vt:lpstr>PowerPoint Presentation</vt:lpstr>
      <vt:lpstr>The days of the week – die Wochentage</vt:lpstr>
      <vt:lpstr>die Monate – The months</vt:lpstr>
      <vt:lpstr>?</vt:lpstr>
      <vt:lpstr>Finger Family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deine Familie – your Family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90</cp:revision>
  <dcterms:created xsi:type="dcterms:W3CDTF">2014-08-31T12:54:10Z</dcterms:created>
  <dcterms:modified xsi:type="dcterms:W3CDTF">2017-08-02T11:38:57Z</dcterms:modified>
</cp:coreProperties>
</file>