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95" r:id="rId5"/>
    <p:sldId id="296" r:id="rId6"/>
    <p:sldId id="287" r:id="rId7"/>
    <p:sldId id="288" r:id="rId8"/>
    <p:sldId id="289" r:id="rId9"/>
    <p:sldId id="278" r:id="rId10"/>
    <p:sldId id="279" r:id="rId11"/>
    <p:sldId id="280" r:id="rId12"/>
    <p:sldId id="281" r:id="rId13"/>
    <p:sldId id="290" r:id="rId14"/>
    <p:sldId id="282" r:id="rId15"/>
    <p:sldId id="28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0FDFF-F30D-45C4-A96D-89BBE724C5DE}" type="datetimeFigureOut">
              <a:rPr lang="en-GB" smtClean="0"/>
              <a:t>01/06/2017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788D8-1BDA-4759-8A83-2DE2F8BA7F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367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448D3-95D5-4BD6-A76E-1C08D6C962A0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clip4art.com/touch-your-nose-clipart.png/touch-your-nose-clipart-touch-your-nose-clipart-liar-clip-art-clipart-panda-free-clipart-images-450-x-470" TargetMode="External"/><Relationship Id="rId2" Type="http://schemas.openxmlformats.org/officeDocument/2006/relationships/hyperlink" Target="http://www.google.com/url?sa=i&amp;rct=j&amp;q=&amp;esrc=s&amp;source=images&amp;cd=&amp;cad=rja&amp;uact=8&amp;ved=0ahUKEwiI5KyRsfrOAhUFuBQKHbg4AToQjRwIBw&amp;url=http://clip4art.com/touch-your-nose-clipart.png/touch-your-nose-clipart-touch-your-nose-clipart-documento-sin-ttulo-689-x-468&amp;bvm=bv.131783435,d.ZGg&amp;psig=AFQjCNEEqGHdKYXXglko7Z1-iEcgSAbtLA&amp;ust=1473239003933746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hyperlink" Target="http://www.google.com/url?sa=i&amp;rct=j&amp;q=&amp;esrc=s&amp;source=images&amp;cd=&amp;cad=rja&amp;uact=8&amp;ved=0ahUKEwiI5KyRsfrOAhUFuBQKHbg4AToQjRwIBw&amp;url=http://clip4art.com/male-hair-clipart.png/male-hair-clipart-male-hair-clipart-male-hair-graphics-royalty-free-stock-images-image-29485559-400-x-400&amp;bvm=bv.131783435,d.ZGg&amp;psig=AFQjCNEEqGHdKYXXglko7Z1-iEcgSAbtLA&amp;ust=1473239003933746" TargetMode="External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lip4art.com/touch-your-nose-clipart.png/touch-your-nose-clipart-touch-your-nose-clipart-liar-clip-art-clipart-panda-free-clipart-images-450-x-470" TargetMode="External"/><Relationship Id="rId2" Type="http://schemas.openxmlformats.org/officeDocument/2006/relationships/hyperlink" Target="http://www.google.com/url?sa=i&amp;rct=j&amp;q=&amp;esrc=s&amp;source=images&amp;cd=&amp;cad=rja&amp;uact=8&amp;ved=0ahUKEwiI5KyRsfrOAhUFuBQKHbg4AToQjRwIBw&amp;url=http://clip4art.com/touch-your-nose-clipart.png/touch-your-nose-clipart-touch-your-nose-clipart-documento-sin-ttulo-689-x-468&amp;bvm=bv.131783435,d.ZGg&amp;psig=AFQjCNEEqGHdKYXXglko7Z1-iEcgSAbtLA&amp;ust=1473239003933746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hyperlink" Target="http://www.google.com/url?sa=i&amp;rct=j&amp;q=&amp;esrc=s&amp;source=images&amp;cd=&amp;cad=rja&amp;uact=8&amp;ved=0ahUKEwiI5KyRsfrOAhUFuBQKHbg4AToQjRwIBw&amp;url=http://clip4art.com/male-hair-clipart.png/male-hair-clipart-male-hair-clipart-male-hair-graphics-royalty-free-stock-images-image-29485559-400-x-400&amp;bvm=bv.131783435,d.ZGg&amp;psig=AFQjCNEEqGHdKYXXglko7Z1-iEcgSAbtLA&amp;ust=1473239003933746" TargetMode="Externa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clip4art.com/touch-your-nose-clipart.png/touch-your-nose-clipart-touch-your-nose-clipart-liar-clip-art-clipart-panda-free-clipart-images-450-x-470" TargetMode="External"/><Relationship Id="rId2" Type="http://schemas.openxmlformats.org/officeDocument/2006/relationships/hyperlink" Target="http://www.google.com/url?sa=i&amp;rct=j&amp;q=&amp;esrc=s&amp;source=images&amp;cd=&amp;cad=rja&amp;uact=8&amp;ved=0ahUKEwiI5KyRsfrOAhUFuBQKHbg4AToQjRwIBw&amp;url=http://clip4art.com/touch-your-nose-clipart.png/touch-your-nose-clipart-touch-your-nose-clipart-documento-sin-ttulo-689-x-468&amp;bvm=bv.131783435,d.ZGg&amp;psig=AFQjCNEEqGHdKYXXglko7Z1-iEcgSAbtLA&amp;ust=1473239003933746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hyperlink" Target="http://www.google.com/url?sa=i&amp;rct=j&amp;q=&amp;esrc=s&amp;source=images&amp;cd=&amp;cad=rja&amp;uact=8&amp;ved=0ahUKEwiI5KyRsfrOAhUFuBQKHbg4AToQjRwIBw&amp;url=http://clip4art.com/male-hair-clipart.png/male-hair-clipart-male-hair-clipart-male-hair-graphics-royalty-free-stock-images-image-29485559-400-x-400&amp;bvm=bv.131783435,d.ZGg&amp;psig=AFQjCNEEqGHdKYXXglko7Z1-iEcgSAbtLA&amp;ust=1473239003933746" TargetMode="External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an1982\Downloads\frogGerman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12776"/>
            <a:ext cx="8572500" cy="544522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www.zeitfuerdeutsch.com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180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turtle – </a:t>
            </a:r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Schildkröte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70104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76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owl – </a:t>
            </a:r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Eule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934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85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spider – </a:t>
            </a:r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Spinne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5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seal – </a:t>
            </a:r>
            <a:r>
              <a:rPr lang="en-GB" b="1" dirty="0" smtClean="0">
                <a:solidFill>
                  <a:srgbClr val="FF0000"/>
                </a:solidFill>
              </a:rPr>
              <a:t>der </a:t>
            </a:r>
            <a:r>
              <a:rPr lang="en-GB" b="1" dirty="0" err="1" smtClean="0">
                <a:solidFill>
                  <a:srgbClr val="FF0000"/>
                </a:solidFill>
              </a:rPr>
              <a:t>Seehund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7010400" cy="449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19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human – </a:t>
            </a:r>
            <a:r>
              <a:rPr lang="en-GB" b="1" dirty="0" smtClean="0">
                <a:solidFill>
                  <a:srgbClr val="FF0000"/>
                </a:solidFill>
              </a:rPr>
              <a:t>der Mensch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6705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21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squirrel – </a:t>
            </a:r>
            <a:r>
              <a:rPr lang="en-GB" b="1" dirty="0" smtClean="0">
                <a:solidFill>
                  <a:srgbClr val="FF0000"/>
                </a:solidFill>
              </a:rPr>
              <a:t>das </a:t>
            </a:r>
            <a:r>
              <a:rPr lang="en-GB" b="1" dirty="0" err="1" smtClean="0">
                <a:solidFill>
                  <a:srgbClr val="FF0000"/>
                </a:solidFill>
              </a:rPr>
              <a:t>Eichhörnchen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6400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89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New Foods</a:t>
            </a:r>
            <a:endParaRPr lang="en-GB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97396" y="1268760"/>
            <a:ext cx="4038600" cy="5328592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 smtClean="0"/>
              <a:t>The chicken</a:t>
            </a:r>
          </a:p>
          <a:p>
            <a:r>
              <a:rPr lang="en-GB" b="1" dirty="0" smtClean="0"/>
              <a:t>The ham</a:t>
            </a:r>
          </a:p>
          <a:p>
            <a:r>
              <a:rPr lang="en-GB" b="1" dirty="0" smtClean="0"/>
              <a:t>The grapes</a:t>
            </a:r>
          </a:p>
          <a:p>
            <a:r>
              <a:rPr lang="en-GB" b="1" dirty="0" smtClean="0"/>
              <a:t>The tomatoes</a:t>
            </a:r>
          </a:p>
          <a:p>
            <a:r>
              <a:rPr lang="en-GB" b="1" dirty="0" smtClean="0"/>
              <a:t>The potatoes</a:t>
            </a:r>
          </a:p>
          <a:p>
            <a:r>
              <a:rPr lang="en-GB" b="1" dirty="0" smtClean="0"/>
              <a:t>The carrots</a:t>
            </a:r>
          </a:p>
          <a:p>
            <a:r>
              <a:rPr lang="en-GB" b="1" dirty="0" smtClean="0"/>
              <a:t>The peas</a:t>
            </a:r>
          </a:p>
          <a:p>
            <a:r>
              <a:rPr lang="en-GB" b="1" dirty="0" smtClean="0"/>
              <a:t>The onions</a:t>
            </a:r>
          </a:p>
          <a:p>
            <a:r>
              <a:rPr lang="en-GB" b="1" dirty="0" smtClean="0"/>
              <a:t>The chips</a:t>
            </a:r>
          </a:p>
          <a:p>
            <a:r>
              <a:rPr lang="en-GB" b="1" dirty="0" smtClean="0"/>
              <a:t>The salad</a:t>
            </a:r>
          </a:p>
          <a:p>
            <a:r>
              <a:rPr lang="en-GB" b="1" dirty="0" smtClean="0"/>
              <a:t>The soup</a:t>
            </a:r>
          </a:p>
          <a:p>
            <a:r>
              <a:rPr lang="en-GB" b="1" dirty="0" smtClean="0"/>
              <a:t>The ice cream</a:t>
            </a:r>
          </a:p>
          <a:p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355976" y="1268760"/>
            <a:ext cx="4330824" cy="5112568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das </a:t>
            </a:r>
            <a:r>
              <a:rPr lang="en-GB" b="1" dirty="0" err="1" smtClean="0">
                <a:solidFill>
                  <a:srgbClr val="FF0000"/>
                </a:solidFill>
              </a:rPr>
              <a:t>Hänchen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der </a:t>
            </a:r>
            <a:r>
              <a:rPr lang="en-GB" b="1" dirty="0" err="1" smtClean="0">
                <a:solidFill>
                  <a:srgbClr val="FF0000"/>
                </a:solidFill>
              </a:rPr>
              <a:t>Schinken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Trauben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Tomaten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Kartoffeln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Karotten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Erbsen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Zwiebeln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Pommes Frites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der </a:t>
            </a:r>
            <a:r>
              <a:rPr lang="en-GB" b="1" dirty="0" err="1" smtClean="0">
                <a:solidFill>
                  <a:srgbClr val="FF0000"/>
                </a:solidFill>
              </a:rPr>
              <a:t>Salat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Suppe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das </a:t>
            </a:r>
            <a:r>
              <a:rPr lang="en-GB" b="1" dirty="0" err="1" smtClean="0">
                <a:solidFill>
                  <a:srgbClr val="FF0000"/>
                </a:solidFill>
              </a:rPr>
              <a:t>Eis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53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GB" b="1" dirty="0" smtClean="0"/>
              <a:t>5 Adjective Challenge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28605"/>
            <a:ext cx="8229600" cy="99060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The ……… is ………….</a:t>
            </a:r>
          </a:p>
          <a:p>
            <a:r>
              <a:rPr lang="en-GB" dirty="0">
                <a:solidFill>
                  <a:srgbClr val="FF0000"/>
                </a:solidFill>
              </a:rPr>
              <a:t>Die </a:t>
            </a:r>
            <a:r>
              <a:rPr lang="en-GB" dirty="0" err="1">
                <a:solidFill>
                  <a:srgbClr val="FF0000"/>
                </a:solidFill>
              </a:rPr>
              <a:t>Maus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ist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winzig</a:t>
            </a:r>
            <a:r>
              <a:rPr lang="en-GB" dirty="0">
                <a:solidFill>
                  <a:srgbClr val="FF0000"/>
                </a:solidFill>
              </a:rPr>
              <a:t> - </a:t>
            </a:r>
            <a:r>
              <a:rPr lang="en-GB" dirty="0"/>
              <a:t>The mouse is tiny</a:t>
            </a:r>
          </a:p>
          <a:p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2628900"/>
            <a:ext cx="8229600" cy="1104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5001" y="1705570"/>
            <a:ext cx="4572000" cy="147578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Adjektive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8937" y="4876800"/>
            <a:ext cx="1530926" cy="73789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or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5486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The ………  …………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Die </a:t>
            </a:r>
            <a:r>
              <a:rPr lang="en-GB" dirty="0" err="1" smtClean="0">
                <a:solidFill>
                  <a:srgbClr val="FF0000"/>
                </a:solidFill>
              </a:rPr>
              <a:t>winzige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Maus</a:t>
            </a:r>
            <a:r>
              <a:rPr lang="en-GB" dirty="0" smtClean="0">
                <a:solidFill>
                  <a:srgbClr val="FF0000"/>
                </a:solidFill>
              </a:rPr>
              <a:t> - </a:t>
            </a:r>
            <a:r>
              <a:rPr lang="en-GB" dirty="0" smtClean="0"/>
              <a:t>The tiny mouse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512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Dictionary Verb Task</a:t>
            </a:r>
            <a:endParaRPr lang="en-GB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4267200"/>
            <a:ext cx="4038600" cy="2239963"/>
          </a:xfrm>
        </p:spPr>
        <p:txBody>
          <a:bodyPr/>
          <a:lstStyle/>
          <a:p>
            <a:r>
              <a:rPr lang="en-GB" b="1" dirty="0" smtClean="0"/>
              <a:t>To be able to (can)</a:t>
            </a:r>
          </a:p>
          <a:p>
            <a:r>
              <a:rPr lang="en-GB" b="1" dirty="0" smtClean="0"/>
              <a:t>To have to (must)</a:t>
            </a:r>
          </a:p>
          <a:p>
            <a:r>
              <a:rPr lang="en-GB" b="1" dirty="0" smtClean="0"/>
              <a:t>To want</a:t>
            </a:r>
            <a:endParaRPr lang="en-GB" b="1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634345" y="4267200"/>
            <a:ext cx="4038600" cy="2239963"/>
          </a:xfrm>
        </p:spPr>
        <p:txBody>
          <a:bodyPr/>
          <a:lstStyle/>
          <a:p>
            <a:r>
              <a:rPr lang="en-GB" b="1" dirty="0" err="1" smtClean="0">
                <a:solidFill>
                  <a:srgbClr val="FF0000"/>
                </a:solidFill>
              </a:rPr>
              <a:t>Können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Müssen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Wollen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2628900"/>
            <a:ext cx="8229600" cy="1104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1705570"/>
            <a:ext cx="7924800" cy="147578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3 Modal Verbs</a:t>
            </a:r>
            <a:endParaRPr lang="en-US" sz="5400" b="1" cap="none" spc="0" dirty="0">
              <a:ln w="1143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512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To </a:t>
            </a:r>
            <a:r>
              <a:rPr lang="en-GB" b="1" dirty="0" smtClean="0"/>
              <a:t>be able to </a:t>
            </a:r>
            <a:r>
              <a:rPr lang="en-GB" b="1" dirty="0" smtClean="0">
                <a:solidFill>
                  <a:srgbClr val="FF0000"/>
                </a:solidFill>
              </a:rPr>
              <a:t>- </a:t>
            </a:r>
            <a:r>
              <a:rPr lang="en-GB" b="1" dirty="0" err="1" smtClean="0">
                <a:solidFill>
                  <a:srgbClr val="FF0000"/>
                </a:solidFill>
              </a:rPr>
              <a:t>Können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97152"/>
          </a:xfrm>
        </p:spPr>
        <p:txBody>
          <a:bodyPr>
            <a:normAutofit/>
          </a:bodyPr>
          <a:lstStyle/>
          <a:p>
            <a:r>
              <a:rPr lang="en-GB" b="1" dirty="0" smtClean="0"/>
              <a:t>I </a:t>
            </a:r>
            <a:r>
              <a:rPr lang="en-GB" b="1" dirty="0" smtClean="0"/>
              <a:t>can</a:t>
            </a:r>
            <a:endParaRPr lang="en-GB" b="1" dirty="0" smtClean="0"/>
          </a:p>
          <a:p>
            <a:r>
              <a:rPr lang="en-GB" b="1" dirty="0" smtClean="0"/>
              <a:t>You </a:t>
            </a:r>
            <a:r>
              <a:rPr lang="en-GB" b="1" dirty="0" smtClean="0"/>
              <a:t>can</a:t>
            </a:r>
            <a:endParaRPr lang="en-GB" b="1" dirty="0" smtClean="0"/>
          </a:p>
          <a:p>
            <a:endParaRPr lang="en-GB" b="1" dirty="0" smtClean="0"/>
          </a:p>
          <a:p>
            <a:r>
              <a:rPr lang="en-GB" b="1" dirty="0" smtClean="0"/>
              <a:t>He </a:t>
            </a:r>
            <a:r>
              <a:rPr lang="en-GB" b="1" dirty="0" smtClean="0"/>
              <a:t>can</a:t>
            </a:r>
            <a:endParaRPr lang="en-GB" b="1" dirty="0" smtClean="0"/>
          </a:p>
          <a:p>
            <a:r>
              <a:rPr lang="en-GB" b="1" dirty="0" smtClean="0"/>
              <a:t>She </a:t>
            </a:r>
            <a:r>
              <a:rPr lang="en-GB" b="1" dirty="0" smtClean="0"/>
              <a:t>can</a:t>
            </a:r>
            <a:endParaRPr lang="en-GB" b="1" dirty="0" smtClean="0"/>
          </a:p>
          <a:p>
            <a:r>
              <a:rPr lang="en-GB" b="1" dirty="0" smtClean="0"/>
              <a:t>It </a:t>
            </a:r>
            <a:r>
              <a:rPr lang="en-GB" b="1" dirty="0" smtClean="0"/>
              <a:t>can</a:t>
            </a:r>
            <a:endParaRPr lang="en-GB" b="1" dirty="0" smtClean="0"/>
          </a:p>
          <a:p>
            <a:endParaRPr lang="en-GB" b="1" dirty="0" smtClean="0"/>
          </a:p>
          <a:p>
            <a:r>
              <a:rPr lang="en-GB" b="1" dirty="0" smtClean="0"/>
              <a:t>They </a:t>
            </a:r>
            <a:r>
              <a:rPr lang="en-GB" b="1" dirty="0" smtClean="0"/>
              <a:t>can</a:t>
            </a:r>
            <a:endParaRPr lang="en-GB" b="1" dirty="0" smtClean="0"/>
          </a:p>
          <a:p>
            <a:r>
              <a:rPr lang="en-GB" b="1" dirty="0" smtClean="0"/>
              <a:t>We </a:t>
            </a:r>
            <a:r>
              <a:rPr lang="en-GB" b="1" dirty="0" smtClean="0"/>
              <a:t>can</a:t>
            </a:r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rm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kann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Du </a:t>
            </a:r>
            <a:r>
              <a:rPr lang="en-GB" b="1" dirty="0" err="1" smtClean="0">
                <a:solidFill>
                  <a:srgbClr val="FF0000"/>
                </a:solidFill>
              </a:rPr>
              <a:t>kannst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kann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kann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Es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kann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können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Wir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können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40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2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62" y="548680"/>
            <a:ext cx="9144000" cy="720080"/>
          </a:xfrm>
        </p:spPr>
        <p:txBody>
          <a:bodyPr>
            <a:normAutofit fontScale="90000"/>
          </a:bodyPr>
          <a:lstStyle/>
          <a:p>
            <a:r>
              <a:rPr lang="en-GB" sz="6000" b="1" dirty="0" smtClean="0"/>
              <a:t> </a:t>
            </a:r>
            <a:br>
              <a:rPr lang="en-GB" sz="6000" b="1" dirty="0" smtClean="0"/>
            </a:br>
            <a:r>
              <a:rPr lang="en-GB" sz="6000" b="1" dirty="0" smtClean="0"/>
              <a:t>German Dictionary 2</a:t>
            </a:r>
            <a:br>
              <a:rPr lang="en-GB" sz="6000" b="1" dirty="0" smtClean="0"/>
            </a:br>
            <a:endParaRPr lang="en-GB" sz="33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772816"/>
            <a:ext cx="8735888" cy="4856584"/>
          </a:xfrm>
        </p:spPr>
        <p:txBody>
          <a:bodyPr>
            <a:normAutofit/>
          </a:bodyPr>
          <a:lstStyle/>
          <a:p>
            <a:pPr lvl="0"/>
            <a:r>
              <a:rPr lang="en-GB" u="sng" dirty="0" smtClean="0">
                <a:solidFill>
                  <a:schemeClr val="tx1"/>
                </a:solidFill>
              </a:rPr>
              <a:t>LO</a:t>
            </a:r>
            <a:r>
              <a:rPr lang="en-GB" dirty="0" smtClean="0">
                <a:solidFill>
                  <a:schemeClr val="tx1"/>
                </a:solidFill>
              </a:rPr>
              <a:t>: Use an English-German Dictionary</a:t>
            </a:r>
          </a:p>
          <a:p>
            <a:pPr lvl="0" algn="l"/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u="sng" dirty="0" smtClean="0">
                <a:solidFill>
                  <a:schemeClr val="tx1"/>
                </a:solidFill>
              </a:rPr>
              <a:t>SC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name 5 things that a dictionary tells me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find adjectives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put adjectives into sentences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use a dictionary to help me use modal verbs</a:t>
            </a:r>
            <a:r>
              <a:rPr lang="en-GB" dirty="0" smtClean="0">
                <a:solidFill>
                  <a:schemeClr val="tx1"/>
                </a:solidFill>
              </a:rPr>
              <a:t/>
            </a:r>
            <a:br>
              <a:rPr lang="en-GB" dirty="0" smtClean="0">
                <a:solidFill>
                  <a:schemeClr val="tx1"/>
                </a:solidFill>
              </a:rPr>
            </a:br>
            <a:endParaRPr lang="en-GB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14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Secret Signal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6" name="AutoShape 2" descr="Image result for touch nose clip art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5705475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touch your nose clipart touch your nose clipart documento sin ttulo 689 X 468">
            <a:hlinkClick r:id="rId3" tooltip="touch your nose clipart touch your nose clipart documento sin ttulo 689 X 468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96752"/>
            <a:ext cx="422617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ouch nose clip art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149080"/>
            <a:ext cx="381642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4"/>
          <p:cNvSpPr>
            <a:spLocks noGrp="1"/>
          </p:cNvSpPr>
          <p:nvPr>
            <p:ph sz="half" idx="2"/>
          </p:nvPr>
        </p:nvSpPr>
        <p:spPr>
          <a:xfrm>
            <a:off x="533400" y="1579418"/>
            <a:ext cx="4038600" cy="4853136"/>
          </a:xfrm>
        </p:spPr>
        <p:txBody>
          <a:bodyPr>
            <a:norm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kann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Du </a:t>
            </a:r>
            <a:r>
              <a:rPr lang="en-GB" b="1" dirty="0" err="1" smtClean="0">
                <a:solidFill>
                  <a:srgbClr val="FF0000"/>
                </a:solidFill>
              </a:rPr>
              <a:t>kannst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kann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kann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Es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kann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können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Wir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können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52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To </a:t>
            </a:r>
            <a:r>
              <a:rPr lang="en-GB" b="1" dirty="0" smtClean="0"/>
              <a:t>have to</a:t>
            </a:r>
            <a:r>
              <a:rPr lang="en-GB" b="1" dirty="0" smtClean="0"/>
              <a:t> </a:t>
            </a:r>
            <a:r>
              <a:rPr lang="en-GB" b="1" dirty="0" smtClean="0">
                <a:solidFill>
                  <a:srgbClr val="FF0000"/>
                </a:solidFill>
              </a:rPr>
              <a:t>- </a:t>
            </a:r>
            <a:r>
              <a:rPr lang="en-GB" b="1" dirty="0" err="1" smtClean="0">
                <a:solidFill>
                  <a:srgbClr val="FF0000"/>
                </a:solidFill>
              </a:rPr>
              <a:t>Müssen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97152"/>
          </a:xfrm>
        </p:spPr>
        <p:txBody>
          <a:bodyPr>
            <a:normAutofit/>
          </a:bodyPr>
          <a:lstStyle/>
          <a:p>
            <a:r>
              <a:rPr lang="en-GB" b="1" dirty="0" smtClean="0"/>
              <a:t>I </a:t>
            </a:r>
            <a:r>
              <a:rPr lang="en-GB" b="1" dirty="0" smtClean="0"/>
              <a:t>have to (must)</a:t>
            </a:r>
            <a:endParaRPr lang="en-GB" b="1" dirty="0" smtClean="0"/>
          </a:p>
          <a:p>
            <a:r>
              <a:rPr lang="en-GB" b="1" dirty="0" smtClean="0"/>
              <a:t>You </a:t>
            </a:r>
            <a:r>
              <a:rPr lang="en-GB" b="1" dirty="0" smtClean="0"/>
              <a:t>have to</a:t>
            </a:r>
            <a:endParaRPr lang="en-GB" b="1" dirty="0" smtClean="0"/>
          </a:p>
          <a:p>
            <a:endParaRPr lang="en-GB" b="1" dirty="0" smtClean="0"/>
          </a:p>
          <a:p>
            <a:r>
              <a:rPr lang="en-GB" b="1" dirty="0" smtClean="0"/>
              <a:t>He </a:t>
            </a:r>
            <a:r>
              <a:rPr lang="en-GB" b="1" dirty="0" smtClean="0"/>
              <a:t>has to</a:t>
            </a:r>
            <a:endParaRPr lang="en-GB" b="1" dirty="0" smtClean="0"/>
          </a:p>
          <a:p>
            <a:r>
              <a:rPr lang="en-GB" b="1" dirty="0" smtClean="0"/>
              <a:t>She </a:t>
            </a:r>
            <a:r>
              <a:rPr lang="en-GB" b="1" dirty="0" smtClean="0"/>
              <a:t>has to</a:t>
            </a:r>
            <a:endParaRPr lang="en-GB" b="1" dirty="0" smtClean="0"/>
          </a:p>
          <a:p>
            <a:r>
              <a:rPr lang="en-GB" b="1" dirty="0" smtClean="0"/>
              <a:t>It </a:t>
            </a:r>
            <a:r>
              <a:rPr lang="en-GB" b="1" dirty="0" smtClean="0"/>
              <a:t>has to </a:t>
            </a:r>
            <a:endParaRPr lang="en-GB" b="1" dirty="0" smtClean="0"/>
          </a:p>
          <a:p>
            <a:endParaRPr lang="en-GB" b="1" dirty="0" smtClean="0"/>
          </a:p>
          <a:p>
            <a:r>
              <a:rPr lang="en-GB" b="1" dirty="0" smtClean="0"/>
              <a:t>They </a:t>
            </a:r>
            <a:r>
              <a:rPr lang="en-GB" b="1" dirty="0" smtClean="0"/>
              <a:t>have to </a:t>
            </a:r>
            <a:endParaRPr lang="en-GB" b="1" dirty="0" smtClean="0"/>
          </a:p>
          <a:p>
            <a:r>
              <a:rPr lang="en-GB" b="1" dirty="0" smtClean="0"/>
              <a:t>We </a:t>
            </a:r>
            <a:r>
              <a:rPr lang="en-GB" b="1" dirty="0" smtClean="0"/>
              <a:t>have to</a:t>
            </a:r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rm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muss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Du </a:t>
            </a:r>
            <a:r>
              <a:rPr lang="en-GB" b="1" dirty="0" err="1" smtClean="0">
                <a:solidFill>
                  <a:srgbClr val="FF0000"/>
                </a:solidFill>
              </a:rPr>
              <a:t>musst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muss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muss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Es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muss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müssen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Wir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müssen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11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Secret Signal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6" name="AutoShape 2" descr="Image result for touch nose clip art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5705475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touch your nose clipart touch your nose clipart documento sin ttulo 689 X 468">
            <a:hlinkClick r:id="rId3" tooltip="touch your nose clipart touch your nose clipart documento sin ttulo 689 X 468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96752"/>
            <a:ext cx="422617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ouch nose clip art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149080"/>
            <a:ext cx="381642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4"/>
          <p:cNvSpPr>
            <a:spLocks noGrp="1"/>
          </p:cNvSpPr>
          <p:nvPr>
            <p:ph sz="half" idx="2"/>
          </p:nvPr>
        </p:nvSpPr>
        <p:spPr>
          <a:xfrm>
            <a:off x="609600" y="1600200"/>
            <a:ext cx="4038600" cy="4853136"/>
          </a:xfrm>
        </p:spPr>
        <p:txBody>
          <a:bodyPr>
            <a:norm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muss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Du </a:t>
            </a:r>
            <a:r>
              <a:rPr lang="en-GB" b="1" dirty="0" err="1" smtClean="0">
                <a:solidFill>
                  <a:srgbClr val="FF0000"/>
                </a:solidFill>
              </a:rPr>
              <a:t>musst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muss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muss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Es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muss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müssen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Wir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müssen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3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To </a:t>
            </a:r>
            <a:r>
              <a:rPr lang="en-GB" b="1" dirty="0" smtClean="0"/>
              <a:t>want</a:t>
            </a:r>
            <a:r>
              <a:rPr lang="en-GB" b="1" dirty="0" smtClean="0"/>
              <a:t> </a:t>
            </a:r>
            <a:r>
              <a:rPr lang="en-GB" b="1" dirty="0" smtClean="0">
                <a:solidFill>
                  <a:srgbClr val="FF0000"/>
                </a:solidFill>
              </a:rPr>
              <a:t>- </a:t>
            </a:r>
            <a:r>
              <a:rPr lang="en-GB" b="1" dirty="0" err="1" smtClean="0">
                <a:solidFill>
                  <a:srgbClr val="FF0000"/>
                </a:solidFill>
              </a:rPr>
              <a:t>Wollen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97152"/>
          </a:xfrm>
        </p:spPr>
        <p:txBody>
          <a:bodyPr>
            <a:normAutofit/>
          </a:bodyPr>
          <a:lstStyle/>
          <a:p>
            <a:r>
              <a:rPr lang="en-GB" b="1" dirty="0" smtClean="0"/>
              <a:t>I </a:t>
            </a:r>
            <a:r>
              <a:rPr lang="en-GB" b="1" dirty="0" smtClean="0"/>
              <a:t>want</a:t>
            </a:r>
            <a:endParaRPr lang="en-GB" b="1" dirty="0" smtClean="0"/>
          </a:p>
          <a:p>
            <a:r>
              <a:rPr lang="en-GB" b="1" dirty="0" smtClean="0"/>
              <a:t>You </a:t>
            </a:r>
            <a:r>
              <a:rPr lang="en-GB" b="1" dirty="0" smtClean="0"/>
              <a:t>want</a:t>
            </a:r>
            <a:endParaRPr lang="en-GB" b="1" dirty="0" smtClean="0"/>
          </a:p>
          <a:p>
            <a:endParaRPr lang="en-GB" b="1" dirty="0" smtClean="0"/>
          </a:p>
          <a:p>
            <a:r>
              <a:rPr lang="en-GB" b="1" dirty="0" smtClean="0"/>
              <a:t>He </a:t>
            </a:r>
            <a:r>
              <a:rPr lang="en-GB" b="1" dirty="0" smtClean="0"/>
              <a:t>wants</a:t>
            </a:r>
            <a:endParaRPr lang="en-GB" b="1" dirty="0" smtClean="0"/>
          </a:p>
          <a:p>
            <a:r>
              <a:rPr lang="en-GB" b="1" dirty="0" smtClean="0"/>
              <a:t>She </a:t>
            </a:r>
            <a:r>
              <a:rPr lang="en-GB" b="1" dirty="0" smtClean="0"/>
              <a:t>wants</a:t>
            </a:r>
            <a:endParaRPr lang="en-GB" b="1" dirty="0" smtClean="0"/>
          </a:p>
          <a:p>
            <a:r>
              <a:rPr lang="en-GB" b="1" dirty="0" smtClean="0"/>
              <a:t>It </a:t>
            </a:r>
            <a:r>
              <a:rPr lang="en-GB" b="1" dirty="0" smtClean="0"/>
              <a:t>wants</a:t>
            </a:r>
            <a:endParaRPr lang="en-GB" b="1" dirty="0" smtClean="0"/>
          </a:p>
          <a:p>
            <a:endParaRPr lang="en-GB" b="1" dirty="0" smtClean="0"/>
          </a:p>
          <a:p>
            <a:r>
              <a:rPr lang="en-GB" b="1" dirty="0" smtClean="0"/>
              <a:t>They </a:t>
            </a:r>
            <a:r>
              <a:rPr lang="en-GB" b="1" dirty="0" smtClean="0"/>
              <a:t>want</a:t>
            </a:r>
            <a:endParaRPr lang="en-GB" b="1" dirty="0" smtClean="0"/>
          </a:p>
          <a:p>
            <a:r>
              <a:rPr lang="en-GB" b="1" dirty="0" smtClean="0"/>
              <a:t>We </a:t>
            </a:r>
            <a:r>
              <a:rPr lang="en-GB" b="1" dirty="0" smtClean="0"/>
              <a:t>want</a:t>
            </a:r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rm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will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Du </a:t>
            </a:r>
            <a:r>
              <a:rPr lang="en-GB" b="1" dirty="0" err="1" smtClean="0">
                <a:solidFill>
                  <a:srgbClr val="FF0000"/>
                </a:solidFill>
              </a:rPr>
              <a:t>willst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Er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will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will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Es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will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wollen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Wir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wollen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2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Secret Signal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6" name="AutoShape 2" descr="Image result for touch nose clip art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5705475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touch your nose clipart touch your nose clipart documento sin ttulo 689 X 468">
            <a:hlinkClick r:id="rId3" tooltip="touch your nose clipart touch your nose clipart documento sin ttulo 689 X 468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96752"/>
            <a:ext cx="422617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ouch nose clip art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149080"/>
            <a:ext cx="381642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4"/>
          <p:cNvSpPr>
            <a:spLocks noGrp="1"/>
          </p:cNvSpPr>
          <p:nvPr>
            <p:ph sz="half" idx="2"/>
          </p:nvPr>
        </p:nvSpPr>
        <p:spPr>
          <a:xfrm>
            <a:off x="609600" y="1600200"/>
            <a:ext cx="4038600" cy="4853136"/>
          </a:xfrm>
        </p:spPr>
        <p:txBody>
          <a:bodyPr>
            <a:norm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Ich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will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Du </a:t>
            </a:r>
            <a:r>
              <a:rPr lang="en-GB" b="1" dirty="0" err="1" smtClean="0">
                <a:solidFill>
                  <a:srgbClr val="FF0000"/>
                </a:solidFill>
              </a:rPr>
              <a:t>willst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will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will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Es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will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Sie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wollen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Wir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wollen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19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597705" y="3371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/>
              <a:t>Translation </a:t>
            </a:r>
            <a:r>
              <a:rPr lang="en-GB" b="1" dirty="0" smtClean="0"/>
              <a:t>Challenge</a:t>
            </a:r>
            <a:endParaRPr lang="en-GB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59357"/>
            <a:ext cx="3154288" cy="210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3733800"/>
            <a:ext cx="8229600" cy="2392363"/>
          </a:xfrm>
        </p:spPr>
        <p:txBody>
          <a:bodyPr/>
          <a:lstStyle/>
          <a:p>
            <a:r>
              <a:rPr lang="en-GB" dirty="0" smtClean="0"/>
              <a:t>To do/to make – </a:t>
            </a:r>
            <a:r>
              <a:rPr lang="en-GB" dirty="0" err="1" smtClean="0">
                <a:solidFill>
                  <a:srgbClr val="FF0000"/>
                </a:solidFill>
              </a:rPr>
              <a:t>machen</a:t>
            </a:r>
            <a:r>
              <a:rPr lang="en-GB" dirty="0" smtClean="0"/>
              <a:t>, so:</a:t>
            </a:r>
          </a:p>
          <a:p>
            <a:r>
              <a:rPr lang="en-GB" dirty="0" smtClean="0"/>
              <a:t>I want to do it – </a:t>
            </a:r>
            <a:r>
              <a:rPr lang="en-GB" dirty="0" err="1" smtClean="0">
                <a:solidFill>
                  <a:srgbClr val="FF0000"/>
                </a:solidFill>
              </a:rPr>
              <a:t>ich</a:t>
            </a:r>
            <a:r>
              <a:rPr lang="en-GB" dirty="0" smtClean="0">
                <a:solidFill>
                  <a:srgbClr val="FF0000"/>
                </a:solidFill>
              </a:rPr>
              <a:t> will </a:t>
            </a:r>
            <a:r>
              <a:rPr lang="en-GB" dirty="0" err="1" smtClean="0">
                <a:solidFill>
                  <a:srgbClr val="FF0000"/>
                </a:solidFill>
              </a:rPr>
              <a:t>es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machen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/>
              <a:t>I can do it – </a:t>
            </a:r>
            <a:r>
              <a:rPr lang="en-GB" dirty="0" err="1" smtClean="0">
                <a:solidFill>
                  <a:srgbClr val="FF0000"/>
                </a:solidFill>
              </a:rPr>
              <a:t>ich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kann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es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machen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/>
              <a:t>I have to make it – </a:t>
            </a:r>
            <a:r>
              <a:rPr lang="en-GB" dirty="0" err="1" smtClean="0">
                <a:solidFill>
                  <a:srgbClr val="FF0000"/>
                </a:solidFill>
              </a:rPr>
              <a:t>ich</a:t>
            </a:r>
            <a:r>
              <a:rPr lang="en-GB" dirty="0" smtClean="0">
                <a:solidFill>
                  <a:srgbClr val="FF0000"/>
                </a:solidFill>
              </a:rPr>
              <a:t> muss </a:t>
            </a:r>
            <a:r>
              <a:rPr lang="en-GB" dirty="0" err="1" smtClean="0">
                <a:solidFill>
                  <a:srgbClr val="FF0000"/>
                </a:solidFill>
              </a:rPr>
              <a:t>es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machen</a:t>
            </a:r>
            <a:endParaRPr lang="en-GB" dirty="0" smtClean="0">
              <a:solidFill>
                <a:srgbClr val="FF0000"/>
              </a:solidFill>
            </a:endParaRP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6781800" y="38862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Put </a:t>
            </a:r>
            <a:r>
              <a:rPr lang="en-GB" dirty="0" err="1" smtClean="0">
                <a:solidFill>
                  <a:srgbClr val="FF0000"/>
                </a:solidFill>
              </a:rPr>
              <a:t>machen</a:t>
            </a:r>
            <a:r>
              <a:rPr lang="en-GB" dirty="0" smtClean="0"/>
              <a:t> at the end of the sentence</a:t>
            </a:r>
            <a:endParaRPr lang="en-GB" dirty="0"/>
          </a:p>
        </p:txBody>
      </p:sp>
      <p:sp>
        <p:nvSpPr>
          <p:cNvPr id="15" name="Freeform 14"/>
          <p:cNvSpPr/>
          <p:nvPr/>
        </p:nvSpPr>
        <p:spPr>
          <a:xfrm>
            <a:off x="4849091" y="3825947"/>
            <a:ext cx="2123626" cy="2261705"/>
          </a:xfrm>
          <a:custGeom>
            <a:avLst/>
            <a:gdLst>
              <a:gd name="connsiteX0" fmla="*/ 0 w 2123626"/>
              <a:gd name="connsiteY0" fmla="*/ 53326 h 2261705"/>
              <a:gd name="connsiteX1" fmla="*/ 1510145 w 2123626"/>
              <a:gd name="connsiteY1" fmla="*/ 53326 h 2261705"/>
              <a:gd name="connsiteX2" fmla="*/ 1454727 w 2123626"/>
              <a:gd name="connsiteY2" fmla="*/ 607508 h 2261705"/>
              <a:gd name="connsiteX3" fmla="*/ 1870364 w 2123626"/>
              <a:gd name="connsiteY3" fmla="*/ 759908 h 2261705"/>
              <a:gd name="connsiteX4" fmla="*/ 1399309 w 2123626"/>
              <a:gd name="connsiteY4" fmla="*/ 1355653 h 2261705"/>
              <a:gd name="connsiteX5" fmla="*/ 2105891 w 2123626"/>
              <a:gd name="connsiteY5" fmla="*/ 1798998 h 2261705"/>
              <a:gd name="connsiteX6" fmla="*/ 1911927 w 2123626"/>
              <a:gd name="connsiteY6" fmla="*/ 2228489 h 2261705"/>
              <a:gd name="connsiteX7" fmla="*/ 1925782 w 2123626"/>
              <a:gd name="connsiteY7" fmla="*/ 2200780 h 2261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23626" h="2261705">
                <a:moveTo>
                  <a:pt x="0" y="53326"/>
                </a:moveTo>
                <a:cubicBezTo>
                  <a:pt x="633845" y="7144"/>
                  <a:pt x="1267691" y="-39038"/>
                  <a:pt x="1510145" y="53326"/>
                </a:cubicBezTo>
                <a:cubicBezTo>
                  <a:pt x="1752599" y="145690"/>
                  <a:pt x="1394690" y="489744"/>
                  <a:pt x="1454727" y="607508"/>
                </a:cubicBezTo>
                <a:cubicBezTo>
                  <a:pt x="1514764" y="725272"/>
                  <a:pt x="1879600" y="635217"/>
                  <a:pt x="1870364" y="759908"/>
                </a:cubicBezTo>
                <a:cubicBezTo>
                  <a:pt x="1861128" y="884599"/>
                  <a:pt x="1360055" y="1182471"/>
                  <a:pt x="1399309" y="1355653"/>
                </a:cubicBezTo>
                <a:cubicBezTo>
                  <a:pt x="1438563" y="1528835"/>
                  <a:pt x="2020455" y="1653525"/>
                  <a:pt x="2105891" y="1798998"/>
                </a:cubicBezTo>
                <a:cubicBezTo>
                  <a:pt x="2191327" y="1944471"/>
                  <a:pt x="1941945" y="2161525"/>
                  <a:pt x="1911927" y="2228489"/>
                </a:cubicBezTo>
                <a:cubicBezTo>
                  <a:pt x="1881909" y="2295453"/>
                  <a:pt x="1903845" y="2248116"/>
                  <a:pt x="1925782" y="220078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76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2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62" y="548680"/>
            <a:ext cx="9144000" cy="720080"/>
          </a:xfrm>
        </p:spPr>
        <p:txBody>
          <a:bodyPr>
            <a:normAutofit fontScale="90000"/>
          </a:bodyPr>
          <a:lstStyle/>
          <a:p>
            <a:r>
              <a:rPr lang="en-GB" sz="6000" b="1" dirty="0" smtClean="0"/>
              <a:t> </a:t>
            </a:r>
            <a:br>
              <a:rPr lang="en-GB" sz="6000" b="1" dirty="0" smtClean="0"/>
            </a:br>
            <a:r>
              <a:rPr lang="en-GB" sz="6000" b="1" dirty="0" smtClean="0"/>
              <a:t>German Dictionary 2</a:t>
            </a:r>
            <a:br>
              <a:rPr lang="en-GB" sz="6000" b="1" dirty="0" smtClean="0"/>
            </a:br>
            <a:endParaRPr lang="en-GB" sz="33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772816"/>
            <a:ext cx="8735888" cy="4856584"/>
          </a:xfrm>
        </p:spPr>
        <p:txBody>
          <a:bodyPr>
            <a:normAutofit/>
          </a:bodyPr>
          <a:lstStyle/>
          <a:p>
            <a:pPr lvl="0"/>
            <a:r>
              <a:rPr lang="en-GB" u="sng" dirty="0" smtClean="0">
                <a:solidFill>
                  <a:schemeClr val="tx1"/>
                </a:solidFill>
              </a:rPr>
              <a:t>LO</a:t>
            </a:r>
            <a:r>
              <a:rPr lang="en-GB" dirty="0" smtClean="0">
                <a:solidFill>
                  <a:schemeClr val="tx1"/>
                </a:solidFill>
              </a:rPr>
              <a:t>: Use an English-German Dictionary</a:t>
            </a:r>
          </a:p>
          <a:p>
            <a:pPr lvl="0" algn="l"/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u="sng" dirty="0" smtClean="0">
                <a:solidFill>
                  <a:schemeClr val="tx1"/>
                </a:solidFill>
              </a:rPr>
              <a:t>SC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name 5 things that a dictionary tells me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find adjectives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put adjectives into sentences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use a dictionary to help me use modal verbs</a:t>
            </a:r>
            <a:r>
              <a:rPr lang="en-GB" dirty="0" smtClean="0">
                <a:solidFill>
                  <a:schemeClr val="tx1"/>
                </a:solidFill>
              </a:rPr>
              <a:t/>
            </a:r>
            <a:br>
              <a:rPr lang="en-GB" dirty="0" smtClean="0">
                <a:solidFill>
                  <a:schemeClr val="tx1"/>
                </a:solidFill>
              </a:rPr>
            </a:br>
            <a:endParaRPr lang="en-GB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39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3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59087" y="1166017"/>
            <a:ext cx="4038600" cy="4525963"/>
          </a:xfrm>
        </p:spPr>
        <p:txBody>
          <a:bodyPr>
            <a:noAutofit/>
          </a:bodyPr>
          <a:lstStyle/>
          <a:p>
            <a:r>
              <a:rPr lang="en-GB" sz="2600" b="1" dirty="0" smtClean="0"/>
              <a:t>Yes, correct</a:t>
            </a:r>
          </a:p>
          <a:p>
            <a:r>
              <a:rPr lang="en-GB" sz="2600" b="1" dirty="0" smtClean="0"/>
              <a:t>No, incorrect</a:t>
            </a:r>
          </a:p>
          <a:p>
            <a:r>
              <a:rPr lang="en-GB" sz="2600" b="1" dirty="0" smtClean="0"/>
              <a:t>Good</a:t>
            </a:r>
          </a:p>
          <a:p>
            <a:r>
              <a:rPr lang="en-GB" sz="2600" b="1" dirty="0" smtClean="0"/>
              <a:t>Super</a:t>
            </a:r>
          </a:p>
          <a:p>
            <a:r>
              <a:rPr lang="en-GB" sz="2600" b="1" dirty="0" smtClean="0"/>
              <a:t>Excellent</a:t>
            </a:r>
          </a:p>
          <a:p>
            <a:r>
              <a:rPr lang="en-GB" sz="2600" b="1" dirty="0" smtClean="0"/>
              <a:t>Fantastic</a:t>
            </a:r>
          </a:p>
          <a:p>
            <a:r>
              <a:rPr lang="en-GB" sz="2600" b="1" dirty="0" smtClean="0"/>
              <a:t>Brilliant</a:t>
            </a:r>
          </a:p>
          <a:p>
            <a:r>
              <a:rPr lang="en-GB" sz="2600" b="1" dirty="0" smtClean="0"/>
              <a:t>Wonderful</a:t>
            </a:r>
          </a:p>
          <a:p>
            <a:r>
              <a:rPr lang="en-GB" sz="2600" b="1" dirty="0" smtClean="0"/>
              <a:t>Great</a:t>
            </a:r>
          </a:p>
          <a:p>
            <a:r>
              <a:rPr lang="en-GB" sz="2600" b="1" dirty="0" smtClean="0"/>
              <a:t>Tremendous/super/great</a:t>
            </a:r>
          </a:p>
          <a:p>
            <a:r>
              <a:rPr lang="en-GB" sz="2600" b="1" dirty="0" smtClean="0"/>
              <a:t>Beautiful/great</a:t>
            </a:r>
            <a:endParaRPr lang="en-GB" sz="2600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0" y="1166017"/>
            <a:ext cx="4038600" cy="4525963"/>
          </a:xfrm>
        </p:spPr>
        <p:txBody>
          <a:bodyPr>
            <a:noAutofit/>
          </a:bodyPr>
          <a:lstStyle/>
          <a:p>
            <a:r>
              <a:rPr lang="en-GB" sz="2600" b="1" dirty="0" err="1" smtClean="0">
                <a:solidFill>
                  <a:srgbClr val="FF0000"/>
                </a:solidFill>
              </a:rPr>
              <a:t>Ja</a:t>
            </a:r>
            <a:r>
              <a:rPr lang="en-GB" sz="2600" b="1" dirty="0" smtClean="0">
                <a:solidFill>
                  <a:srgbClr val="FF0000"/>
                </a:solidFill>
              </a:rPr>
              <a:t>, </a:t>
            </a:r>
            <a:r>
              <a:rPr lang="en-GB" sz="2600" b="1" dirty="0" err="1" smtClean="0">
                <a:solidFill>
                  <a:srgbClr val="FF0000"/>
                </a:solidFill>
              </a:rPr>
              <a:t>Richtig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Nein, </a:t>
            </a:r>
            <a:r>
              <a:rPr lang="en-GB" sz="2600" b="1" dirty="0" err="1" smtClean="0">
                <a:solidFill>
                  <a:srgbClr val="FF0000"/>
                </a:solidFill>
              </a:rPr>
              <a:t>Falsch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Gut</a:t>
            </a:r>
          </a:p>
          <a:p>
            <a:r>
              <a:rPr lang="en-GB" sz="2600" b="1" dirty="0" smtClean="0">
                <a:solidFill>
                  <a:srgbClr val="FF0000"/>
                </a:solidFill>
              </a:rPr>
              <a:t>Super</a:t>
            </a: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Ausgezeichnet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Fantastisch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Brilliant</a:t>
            </a: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Wunderbar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Großartig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Prima</a:t>
            </a: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Schön</a:t>
            </a:r>
            <a:endParaRPr lang="en-GB" sz="2600" b="1" dirty="0">
              <a:solidFill>
                <a:srgbClr val="FF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856"/>
            <a:ext cx="8229600" cy="1143000"/>
          </a:xfrm>
        </p:spPr>
        <p:txBody>
          <a:bodyPr/>
          <a:lstStyle/>
          <a:p>
            <a:r>
              <a:rPr lang="en-GB" b="1" dirty="0" smtClean="0"/>
              <a:t>Das </a:t>
            </a:r>
            <a:r>
              <a:rPr lang="en-GB" b="1" dirty="0" err="1" smtClean="0"/>
              <a:t>Kartenspiel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28194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List 5 things your German-English Dictionary tells you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1981200"/>
            <a:ext cx="41148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11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GB" b="1" dirty="0" smtClean="0"/>
              <a:t>5 Adjective Challenge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28605"/>
            <a:ext cx="8229600" cy="99060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The ……… is ………….</a:t>
            </a:r>
          </a:p>
          <a:p>
            <a:r>
              <a:rPr lang="en-GB" dirty="0">
                <a:solidFill>
                  <a:srgbClr val="FF0000"/>
                </a:solidFill>
              </a:rPr>
              <a:t>Die </a:t>
            </a:r>
            <a:r>
              <a:rPr lang="en-GB" dirty="0" err="1">
                <a:solidFill>
                  <a:srgbClr val="FF0000"/>
                </a:solidFill>
              </a:rPr>
              <a:t>Maus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ist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winzig</a:t>
            </a:r>
            <a:r>
              <a:rPr lang="en-GB" dirty="0">
                <a:solidFill>
                  <a:srgbClr val="FF0000"/>
                </a:solidFill>
              </a:rPr>
              <a:t> - </a:t>
            </a:r>
            <a:r>
              <a:rPr lang="en-GB" dirty="0"/>
              <a:t>The mouse is tiny</a:t>
            </a:r>
          </a:p>
          <a:p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2628900"/>
            <a:ext cx="8229600" cy="1104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5001" y="1705570"/>
            <a:ext cx="4572000" cy="147578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Adjektive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8937" y="4876800"/>
            <a:ext cx="1530926" cy="73789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or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5486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The ………  …………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Die </a:t>
            </a:r>
            <a:r>
              <a:rPr lang="en-GB" dirty="0" err="1" smtClean="0">
                <a:solidFill>
                  <a:srgbClr val="FF0000"/>
                </a:solidFill>
              </a:rPr>
              <a:t>winzige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Maus</a:t>
            </a:r>
            <a:r>
              <a:rPr lang="en-GB" dirty="0" smtClean="0">
                <a:solidFill>
                  <a:srgbClr val="FF0000"/>
                </a:solidFill>
              </a:rPr>
              <a:t> - </a:t>
            </a:r>
            <a:r>
              <a:rPr lang="en-GB" dirty="0" smtClean="0"/>
              <a:t>The tiny mouse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033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mouse – </a:t>
            </a:r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Maus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76400"/>
            <a:ext cx="5320812" cy="368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27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insect – </a:t>
            </a:r>
            <a:r>
              <a:rPr lang="en-GB" b="1" dirty="0" smtClean="0">
                <a:solidFill>
                  <a:srgbClr val="FF0000"/>
                </a:solidFill>
              </a:rPr>
              <a:t>das </a:t>
            </a:r>
            <a:r>
              <a:rPr lang="en-GB" b="1" dirty="0" err="1" smtClean="0">
                <a:solidFill>
                  <a:srgbClr val="FF0000"/>
                </a:solidFill>
              </a:rPr>
              <a:t>Insekt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0200"/>
            <a:ext cx="5486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27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zebra – </a:t>
            </a:r>
            <a:r>
              <a:rPr lang="en-GB" b="1" dirty="0" smtClean="0">
                <a:solidFill>
                  <a:srgbClr val="FF0000"/>
                </a:solidFill>
              </a:rPr>
              <a:t>das Zebra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65532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42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monkey – </a:t>
            </a:r>
            <a:r>
              <a:rPr lang="en-GB" b="1" dirty="0" smtClean="0">
                <a:solidFill>
                  <a:srgbClr val="FF0000"/>
                </a:solidFill>
              </a:rPr>
              <a:t>der </a:t>
            </a:r>
            <a:r>
              <a:rPr lang="en-GB" b="1" dirty="0" err="1" smtClean="0">
                <a:solidFill>
                  <a:srgbClr val="FF0000"/>
                </a:solidFill>
              </a:rPr>
              <a:t>Affe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4800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79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508</Words>
  <Application>Microsoft Office PowerPoint</Application>
  <PresentationFormat>On-screen Show (4:3)</PresentationFormat>
  <Paragraphs>194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www.zeitfuerdeutsch.com</vt:lpstr>
      <vt:lpstr>  German Dictionary 2 </vt:lpstr>
      <vt:lpstr>Das Kartenspiel</vt:lpstr>
      <vt:lpstr>List 5 things your German-English Dictionary tells you</vt:lpstr>
      <vt:lpstr>5 Adjective Challenge</vt:lpstr>
      <vt:lpstr>The mouse – die Maus</vt:lpstr>
      <vt:lpstr>The insect – das Insekt</vt:lpstr>
      <vt:lpstr>The zebra – das Zebra</vt:lpstr>
      <vt:lpstr>The monkey – der Affe</vt:lpstr>
      <vt:lpstr>The turtle – die Schildkröte</vt:lpstr>
      <vt:lpstr>The owl – die Eule</vt:lpstr>
      <vt:lpstr>The spider – die Spinne</vt:lpstr>
      <vt:lpstr>The seal – der Seehund</vt:lpstr>
      <vt:lpstr>The human – der Mensch</vt:lpstr>
      <vt:lpstr>The squirrel – das Eichhörnchen</vt:lpstr>
      <vt:lpstr>New Foods</vt:lpstr>
      <vt:lpstr>5 Adjective Challenge</vt:lpstr>
      <vt:lpstr>Dictionary Verb Task</vt:lpstr>
      <vt:lpstr>To be able to - Können</vt:lpstr>
      <vt:lpstr>Secret Signal</vt:lpstr>
      <vt:lpstr>To have to - Müssen</vt:lpstr>
      <vt:lpstr>Secret Signal</vt:lpstr>
      <vt:lpstr>To want - Wollen</vt:lpstr>
      <vt:lpstr>Secret Signal</vt:lpstr>
      <vt:lpstr>PowerPoint Presentation</vt:lpstr>
      <vt:lpstr>  German Dictionary 2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www.zeitfuerdeutsch.com</dc:title>
  <dc:creator>Sean Sullivan</dc:creator>
  <cp:lastModifiedBy>Sean Sullivan</cp:lastModifiedBy>
  <cp:revision>29</cp:revision>
  <dcterms:created xsi:type="dcterms:W3CDTF">2006-08-16T00:00:00Z</dcterms:created>
  <dcterms:modified xsi:type="dcterms:W3CDTF">2017-06-01T09:50:04Z</dcterms:modified>
</cp:coreProperties>
</file>