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91" r:id="rId5"/>
    <p:sldId id="272" r:id="rId6"/>
    <p:sldId id="276" r:id="rId7"/>
    <p:sldId id="277" r:id="rId8"/>
    <p:sldId id="266" r:id="rId9"/>
    <p:sldId id="287" r:id="rId10"/>
    <p:sldId id="288" r:id="rId11"/>
    <p:sldId id="289" r:id="rId12"/>
    <p:sldId id="278" r:id="rId13"/>
    <p:sldId id="279" r:id="rId14"/>
    <p:sldId id="280" r:id="rId15"/>
    <p:sldId id="281" r:id="rId16"/>
    <p:sldId id="290" r:id="rId17"/>
    <p:sldId id="282" r:id="rId18"/>
    <p:sldId id="286" r:id="rId19"/>
    <p:sldId id="292" r:id="rId20"/>
    <p:sldId id="293" r:id="rId21"/>
    <p:sldId id="29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0FDFF-F30D-45C4-A96D-89BBE724C5DE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788D8-1BDA-4759-8A83-2DE2F8BA7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36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://www.google.com/url?sa=i&amp;rct=j&amp;q=&amp;esrc=s&amp;source=images&amp;cd=&amp;cad=rja&amp;uact=8&amp;ved=0ahUKEwjJ3JDhsP_OAhWEvBQKHU9uCwgQjRwIBw&amp;url=http://www.printactivities.com/Paper-Games/Rules-For-Hangman.shtml&amp;bvm=bv.131783435,d.d24&amp;psig=AFQjCNGxrtfD5eLgqBbjQRGKoENSv6lFOA&amp;ust=1473410701709595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an1982\Downloads\frogGerma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12776"/>
            <a:ext cx="8572500" cy="54452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www.zeitfuerdeutsch.com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18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insect – </a:t>
            </a:r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Insekt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486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2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zebra – </a:t>
            </a:r>
            <a:r>
              <a:rPr lang="en-GB" b="1" dirty="0" smtClean="0">
                <a:solidFill>
                  <a:srgbClr val="FF0000"/>
                </a:solidFill>
              </a:rPr>
              <a:t>das Zebra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65532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42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monkey – </a:t>
            </a:r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Affe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80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7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turtle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Schildkröte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70104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owl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Eule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934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8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spider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Spinne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seal – </a:t>
            </a:r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Seehund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10400" cy="449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1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human – </a:t>
            </a:r>
            <a:r>
              <a:rPr lang="en-GB" b="1" dirty="0" smtClean="0">
                <a:solidFill>
                  <a:srgbClr val="FF0000"/>
                </a:solidFill>
              </a:rPr>
              <a:t>der Mensch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705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21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squirrel – </a:t>
            </a:r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Eichhörnchen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400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8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Animals and Adjectives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90600"/>
          </a:xfrm>
        </p:spPr>
        <p:txBody>
          <a:bodyPr/>
          <a:lstStyle/>
          <a:p>
            <a:r>
              <a:rPr lang="en-GB" dirty="0" smtClean="0"/>
              <a:t>The ……… is ………….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628900"/>
            <a:ext cx="8229600" cy="1104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F0000"/>
                </a:solidFill>
              </a:rPr>
              <a:t>Die </a:t>
            </a:r>
            <a:r>
              <a:rPr lang="en-GB" dirty="0" err="1" smtClean="0">
                <a:solidFill>
                  <a:srgbClr val="FF0000"/>
                </a:solidFill>
              </a:rPr>
              <a:t>Maus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winzig</a:t>
            </a:r>
            <a:r>
              <a:rPr lang="en-GB" dirty="0" smtClean="0">
                <a:solidFill>
                  <a:srgbClr val="FF0000"/>
                </a:solidFill>
              </a:rPr>
              <a:t> - </a:t>
            </a:r>
            <a:r>
              <a:rPr lang="en-GB" dirty="0" smtClean="0"/>
              <a:t>The mouse is tiny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31872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77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2" y="548680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</a:t>
            </a:r>
            <a:br>
              <a:rPr lang="en-GB" sz="6000" b="1" dirty="0" smtClean="0"/>
            </a:br>
            <a:r>
              <a:rPr lang="en-GB" sz="6000" b="1" dirty="0" smtClean="0"/>
              <a:t>German Dictionary 1</a:t>
            </a:r>
            <a:br>
              <a:rPr lang="en-GB" sz="6000" b="1" dirty="0" smtClean="0"/>
            </a:br>
            <a:endParaRPr lang="en-GB" sz="33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8644865" cy="4856584"/>
          </a:xfrm>
        </p:spPr>
        <p:txBody>
          <a:bodyPr>
            <a:normAutofit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Use an English-German Dictionary</a:t>
            </a:r>
          </a:p>
          <a:p>
            <a:pPr lvl="0" algn="l"/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dirty="0" smtClean="0">
                <a:solidFill>
                  <a:schemeClr val="tx1"/>
                </a:solidFill>
              </a:rPr>
              <a:t>can say what different types of words are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find different types of words in a dictionary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use the English and German sides of a dictionary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10 new animals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find new adjectives to describe the animals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Dictionary Hangman</a:t>
            </a:r>
            <a:endParaRPr lang="en-GB" dirty="0"/>
          </a:p>
        </p:txBody>
      </p:sp>
      <p:sp>
        <p:nvSpPr>
          <p:cNvPr id="5" name="AutoShape 2" descr="Image result for hangman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2857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http://www.printactivities.com/Paper-Games/Hangman-Word-Game/HangmanExamp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81" y="1473841"/>
            <a:ext cx="6041602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7544" y="5157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Animals and Adjectives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62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2" y="548680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</a:t>
            </a:r>
            <a:br>
              <a:rPr lang="en-GB" sz="6000" b="1" dirty="0" smtClean="0"/>
            </a:br>
            <a:r>
              <a:rPr lang="en-GB" sz="6000" b="1" dirty="0" smtClean="0"/>
              <a:t>German Dictionary 1</a:t>
            </a:r>
            <a:br>
              <a:rPr lang="en-GB" sz="6000" b="1" dirty="0" smtClean="0"/>
            </a:br>
            <a:endParaRPr lang="en-GB" sz="33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8644865" cy="4856584"/>
          </a:xfrm>
        </p:spPr>
        <p:txBody>
          <a:bodyPr>
            <a:normAutofit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Use an English-German Dictionary</a:t>
            </a:r>
          </a:p>
          <a:p>
            <a:pPr lvl="0" algn="l"/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dirty="0" smtClean="0">
                <a:solidFill>
                  <a:schemeClr val="tx1"/>
                </a:solidFill>
              </a:rPr>
              <a:t>can say what different types of words are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find different types of words in a dictionary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use the English and German sides of a dictionary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10 new animals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find new adjectives to describe the animals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2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59087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smtClean="0"/>
              <a:t>Yes, correct</a:t>
            </a:r>
          </a:p>
          <a:p>
            <a:r>
              <a:rPr lang="en-GB" sz="2600" b="1" dirty="0" smtClean="0"/>
              <a:t>No, incorrect</a:t>
            </a:r>
          </a:p>
          <a:p>
            <a:r>
              <a:rPr lang="en-GB" sz="2600" b="1" dirty="0" smtClean="0"/>
              <a:t>Good</a:t>
            </a:r>
          </a:p>
          <a:p>
            <a:r>
              <a:rPr lang="en-GB" sz="2600" b="1" dirty="0" smtClean="0"/>
              <a:t>Super</a:t>
            </a:r>
          </a:p>
          <a:p>
            <a:r>
              <a:rPr lang="en-GB" sz="2600" b="1" dirty="0" smtClean="0"/>
              <a:t>Excellent</a:t>
            </a:r>
          </a:p>
          <a:p>
            <a:r>
              <a:rPr lang="en-GB" sz="2600" b="1" dirty="0" smtClean="0"/>
              <a:t>Fantastic</a:t>
            </a:r>
          </a:p>
          <a:p>
            <a:r>
              <a:rPr lang="en-GB" sz="2600" b="1" dirty="0" smtClean="0"/>
              <a:t>Brilliant</a:t>
            </a:r>
          </a:p>
          <a:p>
            <a:r>
              <a:rPr lang="en-GB" sz="2600" b="1" dirty="0" smtClean="0"/>
              <a:t>Wonderful</a:t>
            </a:r>
          </a:p>
          <a:p>
            <a:r>
              <a:rPr lang="en-GB" sz="2600" b="1" dirty="0" smtClean="0"/>
              <a:t>Great</a:t>
            </a:r>
          </a:p>
          <a:p>
            <a:r>
              <a:rPr lang="en-GB" sz="2600" b="1" dirty="0" smtClean="0"/>
              <a:t>Tremendous/super/great</a:t>
            </a:r>
          </a:p>
          <a:p>
            <a:r>
              <a:rPr lang="en-GB" sz="2600" b="1" dirty="0" smtClean="0"/>
              <a:t>Beautiful/great</a:t>
            </a:r>
            <a:endParaRPr lang="en-GB" sz="26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0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err="1" smtClean="0">
                <a:solidFill>
                  <a:srgbClr val="FF0000"/>
                </a:solidFill>
              </a:rPr>
              <a:t>Ja</a:t>
            </a:r>
            <a:r>
              <a:rPr lang="en-GB" sz="2600" b="1" dirty="0" smtClean="0">
                <a:solidFill>
                  <a:srgbClr val="FF0000"/>
                </a:solidFill>
              </a:rPr>
              <a:t>, </a:t>
            </a:r>
            <a:r>
              <a:rPr lang="en-GB" sz="2600" b="1" dirty="0" err="1" smtClean="0">
                <a:solidFill>
                  <a:srgbClr val="FF0000"/>
                </a:solidFill>
              </a:rPr>
              <a:t>Richtig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Nein, </a:t>
            </a:r>
            <a:r>
              <a:rPr lang="en-GB" sz="2600" b="1" dirty="0" err="1" smtClean="0">
                <a:solidFill>
                  <a:srgbClr val="FF0000"/>
                </a:solidFill>
              </a:rPr>
              <a:t>Falsch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Gut</a:t>
            </a:r>
          </a:p>
          <a:p>
            <a:r>
              <a:rPr lang="en-GB" sz="26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Ausgezeichnet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Fantastisch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Brilliant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Wunderbar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Großartig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Prima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Schön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143000"/>
          </a:xfrm>
        </p:spPr>
        <p:txBody>
          <a:bodyPr/>
          <a:lstStyle/>
          <a:p>
            <a:r>
              <a:rPr lang="en-GB" b="1" dirty="0" smtClean="0"/>
              <a:t>Das </a:t>
            </a:r>
            <a:r>
              <a:rPr lang="en-GB" b="1" dirty="0" err="1" smtClean="0"/>
              <a:t>Kartenspiel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819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71500"/>
            <a:ext cx="8429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9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1143000"/>
          </a:xfrm>
        </p:spPr>
        <p:txBody>
          <a:bodyPr/>
          <a:lstStyle/>
          <a:p>
            <a:r>
              <a:rPr lang="en-GB" dirty="0" smtClean="0"/>
              <a:t>Types of Word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Noun (m, f, </a:t>
            </a:r>
            <a:r>
              <a:rPr lang="en-GB" b="1" dirty="0" err="1" smtClean="0">
                <a:solidFill>
                  <a:schemeClr val="tx2"/>
                </a:solidFill>
              </a:rPr>
              <a:t>nt</a:t>
            </a:r>
            <a:r>
              <a:rPr lang="en-GB" b="1" dirty="0" smtClean="0">
                <a:solidFill>
                  <a:schemeClr val="tx2"/>
                </a:solidFill>
              </a:rPr>
              <a:t>, </a:t>
            </a:r>
            <a:r>
              <a:rPr lang="en-GB" b="1" dirty="0" err="1" smtClean="0">
                <a:solidFill>
                  <a:schemeClr val="tx2"/>
                </a:solidFill>
              </a:rPr>
              <a:t>pl</a:t>
            </a:r>
            <a:r>
              <a:rPr lang="en-GB" b="1" dirty="0" smtClean="0">
                <a:solidFill>
                  <a:schemeClr val="tx2"/>
                </a:solidFill>
              </a:rPr>
              <a:t>) – Any word that you can put ‘the’ in front of</a:t>
            </a:r>
            <a:r>
              <a:rPr lang="en-GB" dirty="0" smtClean="0"/>
              <a:t>			</a:t>
            </a:r>
          </a:p>
          <a:p>
            <a:pPr marL="0" indent="0">
              <a:buNone/>
            </a:pPr>
            <a:r>
              <a:rPr lang="en-GB" i="1" dirty="0" smtClean="0"/>
              <a:t>Example – I like </a:t>
            </a:r>
            <a:r>
              <a:rPr lang="en-GB" b="1" i="1" u="sng" dirty="0" smtClean="0"/>
              <a:t>the cat </a:t>
            </a:r>
            <a:r>
              <a:rPr lang="en-GB" i="1" dirty="0" smtClean="0"/>
              <a:t>– </a:t>
            </a:r>
            <a:r>
              <a:rPr lang="en-GB" i="1" dirty="0" err="1" smtClean="0"/>
              <a:t>Ich</a:t>
            </a:r>
            <a:r>
              <a:rPr lang="en-GB" i="1" dirty="0" smtClean="0"/>
              <a:t> mag </a:t>
            </a:r>
            <a:r>
              <a:rPr lang="en-GB" b="1" i="1" u="sng" dirty="0" smtClean="0"/>
              <a:t>die </a:t>
            </a:r>
            <a:r>
              <a:rPr lang="en-GB" b="1" i="1" u="sng" dirty="0" err="1" smtClean="0"/>
              <a:t>Katze</a:t>
            </a:r>
            <a:endParaRPr lang="en-GB" b="1" i="1" u="sng" dirty="0" smtClean="0"/>
          </a:p>
          <a:p>
            <a:r>
              <a:rPr lang="en-GB" b="1" dirty="0" smtClean="0">
                <a:solidFill>
                  <a:schemeClr val="tx2"/>
                </a:solidFill>
              </a:rPr>
              <a:t>Adjective (</a:t>
            </a:r>
            <a:r>
              <a:rPr lang="en-GB" b="1" dirty="0" err="1" smtClean="0">
                <a:solidFill>
                  <a:schemeClr val="tx2"/>
                </a:solidFill>
              </a:rPr>
              <a:t>adj</a:t>
            </a:r>
            <a:r>
              <a:rPr lang="en-GB" b="1" dirty="0" smtClean="0">
                <a:solidFill>
                  <a:schemeClr val="tx2"/>
                </a:solidFill>
              </a:rPr>
              <a:t>) – describes a noun</a:t>
            </a:r>
          </a:p>
          <a:p>
            <a:pPr marL="0" indent="0">
              <a:buNone/>
            </a:pPr>
            <a:r>
              <a:rPr lang="en-GB" i="1" dirty="0" smtClean="0"/>
              <a:t>Example – They have a </a:t>
            </a:r>
            <a:r>
              <a:rPr lang="en-GB" b="1" i="1" u="sng" dirty="0" smtClean="0"/>
              <a:t>big</a:t>
            </a:r>
            <a:r>
              <a:rPr lang="en-GB" i="1" dirty="0" smtClean="0"/>
              <a:t> house</a:t>
            </a:r>
          </a:p>
          <a:p>
            <a:pPr marL="0" indent="0">
              <a:buNone/>
            </a:pPr>
            <a:r>
              <a:rPr lang="en-GB" i="1" dirty="0"/>
              <a:t>	</a:t>
            </a:r>
            <a:r>
              <a:rPr lang="en-GB" i="1" dirty="0" smtClean="0"/>
              <a:t>	  </a:t>
            </a:r>
            <a:r>
              <a:rPr lang="en-GB" i="1" dirty="0" err="1" smtClean="0"/>
              <a:t>Sie</a:t>
            </a:r>
            <a:r>
              <a:rPr lang="en-GB" i="1" dirty="0" smtClean="0"/>
              <a:t> </a:t>
            </a:r>
            <a:r>
              <a:rPr lang="en-GB" i="1" dirty="0" err="1" smtClean="0"/>
              <a:t>haben</a:t>
            </a:r>
            <a:r>
              <a:rPr lang="en-GB" i="1" dirty="0" smtClean="0"/>
              <a:t> </a:t>
            </a:r>
            <a:r>
              <a:rPr lang="en-GB" i="1" dirty="0" err="1" smtClean="0"/>
              <a:t>ein</a:t>
            </a:r>
            <a:r>
              <a:rPr lang="en-GB" i="1" dirty="0" smtClean="0"/>
              <a:t> </a:t>
            </a:r>
            <a:r>
              <a:rPr lang="en-GB" b="1" i="1" u="sng" dirty="0" err="1" smtClean="0"/>
              <a:t>großes</a:t>
            </a:r>
            <a:r>
              <a:rPr lang="en-GB" i="1" dirty="0" smtClean="0"/>
              <a:t> </a:t>
            </a:r>
            <a:r>
              <a:rPr lang="en-GB" i="1" dirty="0" err="1" smtClean="0"/>
              <a:t>Haus</a:t>
            </a:r>
            <a:endParaRPr lang="en-GB" i="1" dirty="0" smtClean="0"/>
          </a:p>
          <a:p>
            <a:r>
              <a:rPr lang="en-GB" b="1" dirty="0" smtClean="0">
                <a:solidFill>
                  <a:schemeClr val="tx2"/>
                </a:solidFill>
              </a:rPr>
              <a:t>Verb (</a:t>
            </a:r>
            <a:r>
              <a:rPr lang="en-GB" b="1" dirty="0" err="1" smtClean="0">
                <a:solidFill>
                  <a:schemeClr val="tx2"/>
                </a:solidFill>
              </a:rPr>
              <a:t>vb</a:t>
            </a:r>
            <a:r>
              <a:rPr lang="en-GB" b="1" dirty="0" smtClean="0">
                <a:solidFill>
                  <a:schemeClr val="tx2"/>
                </a:solidFill>
              </a:rPr>
              <a:t>) – describes and action, state or occurrence</a:t>
            </a:r>
          </a:p>
          <a:p>
            <a:pPr marL="0" indent="0">
              <a:buNone/>
            </a:pPr>
            <a:r>
              <a:rPr lang="en-GB" i="1" dirty="0" smtClean="0"/>
              <a:t>Example – I like </a:t>
            </a:r>
            <a:r>
              <a:rPr lang="en-GB" b="1" i="1" u="sng" dirty="0" smtClean="0"/>
              <a:t>to listen </a:t>
            </a:r>
            <a:r>
              <a:rPr lang="en-GB" i="1" dirty="0" smtClean="0"/>
              <a:t>to music</a:t>
            </a:r>
          </a:p>
          <a:p>
            <a:pPr marL="0" indent="0">
              <a:buNone/>
            </a:pPr>
            <a:r>
              <a:rPr lang="en-GB" i="1" dirty="0"/>
              <a:t>	</a:t>
            </a:r>
            <a:r>
              <a:rPr lang="en-GB" i="1" dirty="0" smtClean="0"/>
              <a:t>	</a:t>
            </a:r>
            <a:r>
              <a:rPr lang="en-GB" i="1" dirty="0" err="1" smtClean="0"/>
              <a:t>Ich</a:t>
            </a:r>
            <a:r>
              <a:rPr lang="en-GB" i="1" dirty="0" smtClean="0"/>
              <a:t> </a:t>
            </a:r>
            <a:r>
              <a:rPr lang="en-GB" b="1" i="1" u="sng" dirty="0" err="1" smtClean="0"/>
              <a:t>höre</a:t>
            </a:r>
            <a:r>
              <a:rPr lang="en-GB" i="1" dirty="0" smtClean="0"/>
              <a:t> </a:t>
            </a:r>
            <a:r>
              <a:rPr lang="en-GB" i="1" dirty="0" err="1" smtClean="0"/>
              <a:t>gern</a:t>
            </a:r>
            <a:r>
              <a:rPr lang="en-GB" i="1" dirty="0" smtClean="0"/>
              <a:t> </a:t>
            </a:r>
            <a:r>
              <a:rPr lang="en-GB" i="1" dirty="0" err="1" smtClean="0"/>
              <a:t>Musik</a:t>
            </a:r>
            <a:endParaRPr lang="en-GB" i="1" dirty="0" smtClean="0"/>
          </a:p>
          <a:p>
            <a:pPr marL="0" indent="0">
              <a:buNone/>
            </a:pPr>
            <a:endParaRPr lang="en-GB" i="1" dirty="0" smtClean="0"/>
          </a:p>
          <a:p>
            <a:endParaRPr lang="en-GB" b="1" i="1" u="sng" dirty="0" smtClean="0"/>
          </a:p>
          <a:p>
            <a:pPr marL="742950" indent="-742950">
              <a:buFont typeface="+mj-lt"/>
              <a:buAutoNum type="arabicPeriod"/>
            </a:pPr>
            <a:endParaRPr lang="en-GB" b="1" i="1" u="sng" dirty="0" smtClean="0"/>
          </a:p>
          <a:p>
            <a:pPr marL="742950" indent="-7429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291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1143000"/>
          </a:xfrm>
        </p:spPr>
        <p:txBody>
          <a:bodyPr/>
          <a:lstStyle/>
          <a:p>
            <a:r>
              <a:rPr lang="en-GB" dirty="0" smtClean="0"/>
              <a:t>Types of Word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Preposition (prep) – A small word that links to others in a sentence</a:t>
            </a:r>
          </a:p>
          <a:p>
            <a:pPr marL="0" indent="0">
              <a:buNone/>
            </a:pPr>
            <a:r>
              <a:rPr lang="en-GB" sz="2800" i="1" dirty="0" smtClean="0"/>
              <a:t>Example – The pencil is </a:t>
            </a:r>
            <a:r>
              <a:rPr lang="en-GB" sz="2800" b="1" i="1" u="sng" dirty="0" smtClean="0"/>
              <a:t>behind</a:t>
            </a:r>
            <a:r>
              <a:rPr lang="en-GB" sz="2800" i="1" dirty="0" smtClean="0"/>
              <a:t> the glue</a:t>
            </a:r>
          </a:p>
          <a:p>
            <a:pPr marL="0" indent="0">
              <a:buNone/>
            </a:pPr>
            <a:r>
              <a:rPr lang="en-GB" sz="2800" i="1" dirty="0"/>
              <a:t> </a:t>
            </a:r>
            <a:r>
              <a:rPr lang="en-GB" sz="2800" i="1" dirty="0" smtClean="0"/>
              <a:t>   	        </a:t>
            </a:r>
            <a:r>
              <a:rPr lang="en-GB" sz="2800" i="1" dirty="0" smtClean="0"/>
              <a:t>Der </a:t>
            </a:r>
            <a:r>
              <a:rPr lang="en-GB" sz="2800" i="1" dirty="0" err="1" smtClean="0"/>
              <a:t>Bleistift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ist</a:t>
            </a:r>
            <a:r>
              <a:rPr lang="en-GB" sz="2800" i="1" dirty="0" smtClean="0"/>
              <a:t> </a:t>
            </a:r>
            <a:r>
              <a:rPr lang="en-GB" sz="2800" b="1" i="1" u="sng" dirty="0" err="1" smtClean="0"/>
              <a:t>hinter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dem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Kleber</a:t>
            </a:r>
            <a:r>
              <a:rPr lang="en-GB" sz="2800" dirty="0" smtClean="0"/>
              <a:t>	</a:t>
            </a:r>
            <a:endParaRPr lang="en-GB" sz="2800" dirty="0" smtClean="0"/>
          </a:p>
          <a:p>
            <a:r>
              <a:rPr lang="en-GB" sz="2800" b="1" dirty="0" smtClean="0">
                <a:solidFill>
                  <a:schemeClr val="tx2"/>
                </a:solidFill>
              </a:rPr>
              <a:t>Conjunction (</a:t>
            </a:r>
            <a:r>
              <a:rPr lang="en-GB" sz="2800" b="1" dirty="0" err="1" smtClean="0">
                <a:solidFill>
                  <a:schemeClr val="tx2"/>
                </a:solidFill>
              </a:rPr>
              <a:t>conj</a:t>
            </a:r>
            <a:r>
              <a:rPr lang="en-GB" sz="2800" b="1" dirty="0" smtClean="0">
                <a:solidFill>
                  <a:schemeClr val="tx2"/>
                </a:solidFill>
              </a:rPr>
              <a:t>) – Connects sentences or clauses and coordinates words</a:t>
            </a:r>
            <a:r>
              <a:rPr lang="en-GB" sz="2800" b="1" dirty="0" smtClean="0">
                <a:solidFill>
                  <a:schemeClr val="tx2"/>
                </a:solidFill>
              </a:rPr>
              <a:t>	</a:t>
            </a:r>
            <a:endParaRPr lang="en-GB" sz="28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2800" i="1" dirty="0" smtClean="0"/>
              <a:t>Example – I like onions </a:t>
            </a:r>
            <a:r>
              <a:rPr lang="en-GB" sz="2800" b="1" i="1" u="sng" dirty="0" smtClean="0"/>
              <a:t>but</a:t>
            </a:r>
            <a:r>
              <a:rPr lang="en-GB" sz="2800" i="1" dirty="0" smtClean="0"/>
              <a:t> I prefer grapes</a:t>
            </a:r>
          </a:p>
          <a:p>
            <a:pPr marL="0" indent="0">
              <a:buNone/>
            </a:pPr>
            <a:r>
              <a:rPr lang="en-GB" sz="2800" i="1" dirty="0" smtClean="0"/>
              <a:t>            </a:t>
            </a:r>
            <a:r>
              <a:rPr lang="en-GB" sz="2800" i="1" dirty="0" err="1" smtClean="0"/>
              <a:t>Ich</a:t>
            </a:r>
            <a:r>
              <a:rPr lang="en-GB" sz="2800" i="1" dirty="0" smtClean="0"/>
              <a:t> mag </a:t>
            </a:r>
            <a:r>
              <a:rPr lang="en-GB" sz="2800" i="1" dirty="0" err="1" smtClean="0"/>
              <a:t>Zwiebeln</a:t>
            </a:r>
            <a:r>
              <a:rPr lang="en-GB" sz="2800" i="1" dirty="0" smtClean="0"/>
              <a:t> </a:t>
            </a:r>
            <a:r>
              <a:rPr lang="en-GB" sz="2800" b="1" i="1" u="sng" dirty="0" err="1" smtClean="0"/>
              <a:t>aber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ich</a:t>
            </a:r>
            <a:r>
              <a:rPr lang="en-GB" sz="2800" i="1" dirty="0" smtClean="0"/>
              <a:t> mag </a:t>
            </a:r>
            <a:r>
              <a:rPr lang="en-GB" sz="2800" i="1" dirty="0" err="1" smtClean="0"/>
              <a:t>Trauben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lieber</a:t>
            </a:r>
            <a:endParaRPr lang="en-GB" sz="2800" i="1" dirty="0" smtClean="0"/>
          </a:p>
          <a:p>
            <a:r>
              <a:rPr lang="en-GB" sz="2800" b="1" dirty="0" smtClean="0">
                <a:solidFill>
                  <a:schemeClr val="tx2"/>
                </a:solidFill>
              </a:rPr>
              <a:t>Pronoun (</a:t>
            </a:r>
            <a:r>
              <a:rPr lang="en-GB" sz="2800" b="1" dirty="0" err="1" smtClean="0">
                <a:solidFill>
                  <a:schemeClr val="tx2"/>
                </a:solidFill>
              </a:rPr>
              <a:t>pron</a:t>
            </a:r>
            <a:r>
              <a:rPr lang="en-GB" sz="2800" b="1" dirty="0" smtClean="0">
                <a:solidFill>
                  <a:schemeClr val="tx2"/>
                </a:solidFill>
              </a:rPr>
              <a:t>) – ‘Personal’ word that can take the place of a noun </a:t>
            </a:r>
          </a:p>
          <a:p>
            <a:pPr marL="0" indent="0">
              <a:buNone/>
            </a:pPr>
            <a:r>
              <a:rPr lang="en-GB" sz="2800" i="1" dirty="0" smtClean="0"/>
              <a:t>Example – </a:t>
            </a:r>
            <a:r>
              <a:rPr lang="en-GB" sz="2800" b="1" i="1" u="sng" dirty="0" smtClean="0"/>
              <a:t>We</a:t>
            </a:r>
            <a:r>
              <a:rPr lang="en-GB" sz="2800" i="1" dirty="0" smtClean="0"/>
              <a:t> are strong - </a:t>
            </a:r>
            <a:r>
              <a:rPr lang="en-GB" sz="2800" b="1" i="1" u="sng" dirty="0" err="1" smtClean="0"/>
              <a:t>Wir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sind</a:t>
            </a:r>
            <a:r>
              <a:rPr lang="en-GB" sz="2800" i="1" dirty="0" smtClean="0"/>
              <a:t> stark</a:t>
            </a:r>
          </a:p>
          <a:p>
            <a:pPr marL="0" indent="0">
              <a:buNone/>
            </a:pPr>
            <a:r>
              <a:rPr lang="en-GB" sz="2800" i="1" dirty="0" smtClean="0">
                <a:solidFill>
                  <a:schemeClr val="tx2"/>
                </a:solidFill>
              </a:rPr>
              <a:t>     </a:t>
            </a:r>
          </a:p>
          <a:p>
            <a:pPr marL="0" indent="0">
              <a:buNone/>
            </a:pPr>
            <a:r>
              <a:rPr lang="en-GB" sz="2800" i="1" dirty="0">
                <a:solidFill>
                  <a:schemeClr val="tx2"/>
                </a:solidFill>
              </a:rPr>
              <a:t>	</a:t>
            </a:r>
            <a:r>
              <a:rPr lang="en-GB" sz="2800" i="1" dirty="0" smtClean="0">
                <a:solidFill>
                  <a:schemeClr val="tx2"/>
                </a:solidFill>
              </a:rPr>
              <a:t>        </a:t>
            </a:r>
            <a:endParaRPr lang="en-GB" sz="2800" i="1" dirty="0" smtClean="0"/>
          </a:p>
          <a:p>
            <a:pPr marL="0" indent="0">
              <a:buNone/>
            </a:pPr>
            <a:endParaRPr lang="en-GB" sz="2800" i="1" dirty="0" smtClean="0"/>
          </a:p>
          <a:p>
            <a:endParaRPr lang="en-GB" sz="2800" b="1" i="1" u="sng" dirty="0" smtClean="0"/>
          </a:p>
          <a:p>
            <a:pPr marL="742950" indent="-742950">
              <a:buFont typeface="+mj-lt"/>
              <a:buAutoNum type="arabicPeriod"/>
            </a:pPr>
            <a:endParaRPr lang="en-GB" sz="2800" b="1" i="1" u="sng" dirty="0" smtClean="0"/>
          </a:p>
          <a:p>
            <a:pPr marL="742950" indent="-742950">
              <a:buFont typeface="+mj-lt"/>
              <a:buAutoNum type="arabicPeriod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590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 smtClean="0"/>
              <a:t>Example </a:t>
            </a:r>
            <a:r>
              <a:rPr lang="en-GB" i="1" dirty="0" smtClean="0"/>
              <a:t>– I like </a:t>
            </a:r>
            <a:r>
              <a:rPr lang="en-GB" b="1" i="1" u="sng" dirty="0" smtClean="0"/>
              <a:t>the cat </a:t>
            </a:r>
            <a:r>
              <a:rPr lang="en-GB" i="1" dirty="0" smtClean="0"/>
              <a:t>– </a:t>
            </a:r>
            <a:r>
              <a:rPr lang="en-GB" i="1" dirty="0" err="1" smtClean="0"/>
              <a:t>Ich</a:t>
            </a:r>
            <a:r>
              <a:rPr lang="en-GB" i="1" dirty="0" smtClean="0"/>
              <a:t> mag </a:t>
            </a:r>
            <a:r>
              <a:rPr lang="en-GB" b="1" i="1" u="sng" dirty="0" smtClean="0"/>
              <a:t>die </a:t>
            </a:r>
            <a:r>
              <a:rPr lang="en-GB" b="1" i="1" u="sng" dirty="0" err="1" smtClean="0"/>
              <a:t>Katze</a:t>
            </a:r>
            <a:endParaRPr lang="en-GB" b="1" i="1" u="sng" dirty="0" smtClean="0"/>
          </a:p>
          <a:p>
            <a:pPr marL="0" indent="0">
              <a:buNone/>
            </a:pPr>
            <a:r>
              <a:rPr lang="en-GB" i="1" dirty="0" smtClean="0">
                <a:solidFill>
                  <a:srgbClr val="FF0000"/>
                </a:solidFill>
              </a:rPr>
              <a:t>Example </a:t>
            </a:r>
            <a:r>
              <a:rPr lang="en-GB" i="1" dirty="0" smtClean="0">
                <a:solidFill>
                  <a:srgbClr val="FF0000"/>
                </a:solidFill>
              </a:rPr>
              <a:t>– They have a </a:t>
            </a:r>
            <a:r>
              <a:rPr lang="en-GB" b="1" i="1" u="sng" dirty="0" smtClean="0">
                <a:solidFill>
                  <a:srgbClr val="FF0000"/>
                </a:solidFill>
              </a:rPr>
              <a:t>big</a:t>
            </a:r>
            <a:r>
              <a:rPr lang="en-GB" i="1" dirty="0" smtClean="0">
                <a:solidFill>
                  <a:srgbClr val="FF0000"/>
                </a:solidFill>
              </a:rPr>
              <a:t> house</a:t>
            </a: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	</a:t>
            </a:r>
            <a:r>
              <a:rPr lang="en-GB" i="1" dirty="0" smtClean="0">
                <a:solidFill>
                  <a:srgbClr val="FF0000"/>
                </a:solidFill>
              </a:rPr>
              <a:t>	  </a:t>
            </a:r>
            <a:r>
              <a:rPr lang="en-GB" i="1" dirty="0" err="1" smtClean="0">
                <a:solidFill>
                  <a:srgbClr val="FF0000"/>
                </a:solidFill>
              </a:rPr>
              <a:t>Sie</a:t>
            </a:r>
            <a:r>
              <a:rPr lang="en-GB" i="1" dirty="0" smtClean="0">
                <a:solidFill>
                  <a:srgbClr val="FF0000"/>
                </a:solidFill>
              </a:rPr>
              <a:t> </a:t>
            </a:r>
            <a:r>
              <a:rPr lang="en-GB" i="1" dirty="0" err="1" smtClean="0">
                <a:solidFill>
                  <a:srgbClr val="FF0000"/>
                </a:solidFill>
              </a:rPr>
              <a:t>haben</a:t>
            </a:r>
            <a:r>
              <a:rPr lang="en-GB" i="1" dirty="0" smtClean="0">
                <a:solidFill>
                  <a:srgbClr val="FF0000"/>
                </a:solidFill>
              </a:rPr>
              <a:t> </a:t>
            </a:r>
            <a:r>
              <a:rPr lang="en-GB" i="1" dirty="0" err="1" smtClean="0">
                <a:solidFill>
                  <a:srgbClr val="FF0000"/>
                </a:solidFill>
              </a:rPr>
              <a:t>ein</a:t>
            </a:r>
            <a:r>
              <a:rPr lang="en-GB" i="1" dirty="0" smtClean="0">
                <a:solidFill>
                  <a:srgbClr val="FF0000"/>
                </a:solidFill>
              </a:rPr>
              <a:t> </a:t>
            </a:r>
            <a:r>
              <a:rPr lang="en-GB" b="1" i="1" u="sng" dirty="0" err="1" smtClean="0">
                <a:solidFill>
                  <a:srgbClr val="FF0000"/>
                </a:solidFill>
              </a:rPr>
              <a:t>großes</a:t>
            </a:r>
            <a:r>
              <a:rPr lang="en-GB" i="1" dirty="0" smtClean="0">
                <a:solidFill>
                  <a:srgbClr val="FF0000"/>
                </a:solidFill>
              </a:rPr>
              <a:t> </a:t>
            </a:r>
            <a:r>
              <a:rPr lang="en-GB" i="1" dirty="0" err="1" smtClean="0">
                <a:solidFill>
                  <a:srgbClr val="FF0000"/>
                </a:solidFill>
              </a:rPr>
              <a:t>Haus</a:t>
            </a:r>
            <a:endParaRPr lang="en-GB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i="1" dirty="0" smtClean="0">
                <a:solidFill>
                  <a:srgbClr val="FFC000"/>
                </a:solidFill>
              </a:rPr>
              <a:t>Example </a:t>
            </a:r>
            <a:r>
              <a:rPr lang="en-GB" i="1" dirty="0" smtClean="0">
                <a:solidFill>
                  <a:srgbClr val="FFC000"/>
                </a:solidFill>
              </a:rPr>
              <a:t>– I like </a:t>
            </a:r>
            <a:r>
              <a:rPr lang="en-GB" b="1" i="1" u="sng" dirty="0" smtClean="0">
                <a:solidFill>
                  <a:srgbClr val="FFC000"/>
                </a:solidFill>
              </a:rPr>
              <a:t>to listen </a:t>
            </a:r>
            <a:r>
              <a:rPr lang="en-GB" i="1" dirty="0" smtClean="0">
                <a:solidFill>
                  <a:srgbClr val="FFC000"/>
                </a:solidFill>
              </a:rPr>
              <a:t>to music</a:t>
            </a:r>
          </a:p>
          <a:p>
            <a:pPr marL="0" indent="0">
              <a:buNone/>
            </a:pPr>
            <a:r>
              <a:rPr lang="en-GB" i="1" dirty="0">
                <a:solidFill>
                  <a:srgbClr val="FFC000"/>
                </a:solidFill>
              </a:rPr>
              <a:t>	</a:t>
            </a:r>
            <a:r>
              <a:rPr lang="en-GB" i="1" dirty="0" smtClean="0">
                <a:solidFill>
                  <a:srgbClr val="FFC000"/>
                </a:solidFill>
              </a:rPr>
              <a:t>	</a:t>
            </a:r>
            <a:r>
              <a:rPr lang="en-GB" i="1" dirty="0" err="1" smtClean="0">
                <a:solidFill>
                  <a:srgbClr val="FFC000"/>
                </a:solidFill>
              </a:rPr>
              <a:t>Ich</a:t>
            </a:r>
            <a:r>
              <a:rPr lang="en-GB" i="1" dirty="0" smtClean="0">
                <a:solidFill>
                  <a:srgbClr val="FFC000"/>
                </a:solidFill>
              </a:rPr>
              <a:t> </a:t>
            </a:r>
            <a:r>
              <a:rPr lang="en-GB" b="1" i="1" u="sng" dirty="0" err="1" smtClean="0">
                <a:solidFill>
                  <a:srgbClr val="FFC000"/>
                </a:solidFill>
              </a:rPr>
              <a:t>höre</a:t>
            </a:r>
            <a:r>
              <a:rPr lang="en-GB" i="1" dirty="0" smtClean="0">
                <a:solidFill>
                  <a:srgbClr val="FFC000"/>
                </a:solidFill>
              </a:rPr>
              <a:t> </a:t>
            </a:r>
            <a:r>
              <a:rPr lang="en-GB" i="1" dirty="0" err="1" smtClean="0">
                <a:solidFill>
                  <a:srgbClr val="FFC000"/>
                </a:solidFill>
              </a:rPr>
              <a:t>gern</a:t>
            </a:r>
            <a:r>
              <a:rPr lang="en-GB" i="1" dirty="0" smtClean="0">
                <a:solidFill>
                  <a:srgbClr val="FFC000"/>
                </a:solidFill>
              </a:rPr>
              <a:t> </a:t>
            </a:r>
            <a:r>
              <a:rPr lang="en-GB" i="1" dirty="0" err="1" smtClean="0">
                <a:solidFill>
                  <a:srgbClr val="FFC000"/>
                </a:solidFill>
              </a:rPr>
              <a:t>Musik</a:t>
            </a:r>
            <a:endParaRPr lang="en-GB" i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92D050"/>
                </a:solidFill>
              </a:rPr>
              <a:t>Example – The pencil is </a:t>
            </a:r>
            <a:r>
              <a:rPr lang="en-GB" b="1" i="1" u="sng" dirty="0">
                <a:solidFill>
                  <a:srgbClr val="92D050"/>
                </a:solidFill>
              </a:rPr>
              <a:t>behind</a:t>
            </a:r>
            <a:r>
              <a:rPr lang="en-GB" i="1" dirty="0">
                <a:solidFill>
                  <a:srgbClr val="92D050"/>
                </a:solidFill>
              </a:rPr>
              <a:t> the glue</a:t>
            </a:r>
          </a:p>
          <a:p>
            <a:pPr marL="0" indent="0">
              <a:buNone/>
            </a:pPr>
            <a:r>
              <a:rPr lang="en-GB" i="1" dirty="0">
                <a:solidFill>
                  <a:srgbClr val="92D050"/>
                </a:solidFill>
              </a:rPr>
              <a:t>    	        Der </a:t>
            </a:r>
            <a:r>
              <a:rPr lang="en-GB" i="1" dirty="0" err="1">
                <a:solidFill>
                  <a:srgbClr val="92D050"/>
                </a:solidFill>
              </a:rPr>
              <a:t>Bleistift</a:t>
            </a:r>
            <a:r>
              <a:rPr lang="en-GB" i="1" dirty="0">
                <a:solidFill>
                  <a:srgbClr val="92D050"/>
                </a:solidFill>
              </a:rPr>
              <a:t> </a:t>
            </a:r>
            <a:r>
              <a:rPr lang="en-GB" i="1" dirty="0" err="1">
                <a:solidFill>
                  <a:srgbClr val="92D050"/>
                </a:solidFill>
              </a:rPr>
              <a:t>ist</a:t>
            </a:r>
            <a:r>
              <a:rPr lang="en-GB" i="1" dirty="0">
                <a:solidFill>
                  <a:srgbClr val="92D050"/>
                </a:solidFill>
              </a:rPr>
              <a:t> </a:t>
            </a:r>
            <a:r>
              <a:rPr lang="en-GB" b="1" i="1" u="sng" dirty="0" err="1">
                <a:solidFill>
                  <a:srgbClr val="92D050"/>
                </a:solidFill>
              </a:rPr>
              <a:t>hinter</a:t>
            </a:r>
            <a:r>
              <a:rPr lang="en-GB" i="1" dirty="0">
                <a:solidFill>
                  <a:srgbClr val="92D050"/>
                </a:solidFill>
              </a:rPr>
              <a:t> </a:t>
            </a:r>
            <a:r>
              <a:rPr lang="en-GB" i="1" dirty="0" err="1">
                <a:solidFill>
                  <a:srgbClr val="92D050"/>
                </a:solidFill>
              </a:rPr>
              <a:t>dem</a:t>
            </a:r>
            <a:r>
              <a:rPr lang="en-GB" i="1" dirty="0">
                <a:solidFill>
                  <a:srgbClr val="92D050"/>
                </a:solidFill>
              </a:rPr>
              <a:t> </a:t>
            </a:r>
            <a:r>
              <a:rPr lang="en-GB" i="1" dirty="0" err="1">
                <a:solidFill>
                  <a:srgbClr val="92D050"/>
                </a:solidFill>
              </a:rPr>
              <a:t>Kleber</a:t>
            </a:r>
            <a:r>
              <a:rPr lang="en-GB" dirty="0">
                <a:solidFill>
                  <a:srgbClr val="92D050"/>
                </a:solidFill>
              </a:rPr>
              <a:t>	</a:t>
            </a:r>
          </a:p>
          <a:p>
            <a:pPr marL="0" indent="0">
              <a:buNone/>
            </a:pPr>
            <a:r>
              <a:rPr lang="en-GB" i="1" dirty="0" smtClean="0">
                <a:solidFill>
                  <a:srgbClr val="0070C0"/>
                </a:solidFill>
              </a:rPr>
              <a:t>Example </a:t>
            </a:r>
            <a:r>
              <a:rPr lang="en-GB" i="1" dirty="0">
                <a:solidFill>
                  <a:srgbClr val="0070C0"/>
                </a:solidFill>
              </a:rPr>
              <a:t>– I like onions </a:t>
            </a:r>
            <a:r>
              <a:rPr lang="en-GB" b="1" i="1" u="sng" dirty="0">
                <a:solidFill>
                  <a:srgbClr val="0070C0"/>
                </a:solidFill>
              </a:rPr>
              <a:t>but</a:t>
            </a:r>
            <a:r>
              <a:rPr lang="en-GB" i="1" dirty="0">
                <a:solidFill>
                  <a:srgbClr val="0070C0"/>
                </a:solidFill>
              </a:rPr>
              <a:t> I prefer grapes</a:t>
            </a:r>
          </a:p>
          <a:p>
            <a:pPr marL="0" indent="0">
              <a:buNone/>
            </a:pPr>
            <a:r>
              <a:rPr lang="en-GB" i="1" dirty="0">
                <a:solidFill>
                  <a:srgbClr val="0070C0"/>
                </a:solidFill>
              </a:rPr>
              <a:t>   </a:t>
            </a:r>
            <a:r>
              <a:rPr lang="en-GB" i="1" dirty="0" smtClean="0">
                <a:solidFill>
                  <a:srgbClr val="0070C0"/>
                </a:solidFill>
              </a:rPr>
              <a:t> </a:t>
            </a:r>
            <a:r>
              <a:rPr lang="en-GB" i="1" dirty="0" err="1">
                <a:solidFill>
                  <a:srgbClr val="0070C0"/>
                </a:solidFill>
              </a:rPr>
              <a:t>Ich</a:t>
            </a:r>
            <a:r>
              <a:rPr lang="en-GB" i="1" dirty="0">
                <a:solidFill>
                  <a:srgbClr val="0070C0"/>
                </a:solidFill>
              </a:rPr>
              <a:t> mag </a:t>
            </a:r>
            <a:r>
              <a:rPr lang="en-GB" i="1" dirty="0" err="1">
                <a:solidFill>
                  <a:srgbClr val="0070C0"/>
                </a:solidFill>
              </a:rPr>
              <a:t>Zwiebeln</a:t>
            </a:r>
            <a:r>
              <a:rPr lang="en-GB" i="1" dirty="0">
                <a:solidFill>
                  <a:srgbClr val="0070C0"/>
                </a:solidFill>
              </a:rPr>
              <a:t> </a:t>
            </a:r>
            <a:r>
              <a:rPr lang="en-GB" b="1" i="1" u="sng" dirty="0" err="1">
                <a:solidFill>
                  <a:srgbClr val="0070C0"/>
                </a:solidFill>
              </a:rPr>
              <a:t>aber</a:t>
            </a:r>
            <a:r>
              <a:rPr lang="en-GB" i="1" dirty="0">
                <a:solidFill>
                  <a:srgbClr val="0070C0"/>
                </a:solidFill>
              </a:rPr>
              <a:t> </a:t>
            </a:r>
            <a:r>
              <a:rPr lang="en-GB" i="1" dirty="0" err="1">
                <a:solidFill>
                  <a:srgbClr val="0070C0"/>
                </a:solidFill>
              </a:rPr>
              <a:t>ich</a:t>
            </a:r>
            <a:r>
              <a:rPr lang="en-GB" i="1" dirty="0">
                <a:solidFill>
                  <a:srgbClr val="0070C0"/>
                </a:solidFill>
              </a:rPr>
              <a:t> mag </a:t>
            </a:r>
            <a:r>
              <a:rPr lang="en-GB" i="1" dirty="0" err="1">
                <a:solidFill>
                  <a:srgbClr val="0070C0"/>
                </a:solidFill>
              </a:rPr>
              <a:t>Trauben</a:t>
            </a:r>
            <a:r>
              <a:rPr lang="en-GB" i="1" dirty="0">
                <a:solidFill>
                  <a:srgbClr val="0070C0"/>
                </a:solidFill>
              </a:rPr>
              <a:t> </a:t>
            </a:r>
            <a:r>
              <a:rPr lang="en-GB" i="1" dirty="0" err="1">
                <a:solidFill>
                  <a:srgbClr val="0070C0"/>
                </a:solidFill>
              </a:rPr>
              <a:t>lieber</a:t>
            </a:r>
            <a:endParaRPr lang="en-GB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i="1" dirty="0" smtClean="0">
                <a:solidFill>
                  <a:srgbClr val="7030A0"/>
                </a:solidFill>
              </a:rPr>
              <a:t>Example </a:t>
            </a:r>
            <a:r>
              <a:rPr lang="en-GB" i="1" dirty="0">
                <a:solidFill>
                  <a:srgbClr val="7030A0"/>
                </a:solidFill>
              </a:rPr>
              <a:t>– </a:t>
            </a:r>
            <a:r>
              <a:rPr lang="en-GB" b="1" i="1" u="sng" dirty="0">
                <a:solidFill>
                  <a:srgbClr val="7030A0"/>
                </a:solidFill>
              </a:rPr>
              <a:t>We</a:t>
            </a:r>
            <a:r>
              <a:rPr lang="en-GB" i="1" dirty="0">
                <a:solidFill>
                  <a:srgbClr val="7030A0"/>
                </a:solidFill>
              </a:rPr>
              <a:t> are strong - </a:t>
            </a:r>
            <a:r>
              <a:rPr lang="en-GB" b="1" i="1" u="sng" dirty="0" err="1">
                <a:solidFill>
                  <a:srgbClr val="7030A0"/>
                </a:solidFill>
              </a:rPr>
              <a:t>Wir</a:t>
            </a:r>
            <a:r>
              <a:rPr lang="en-GB" i="1" dirty="0">
                <a:solidFill>
                  <a:srgbClr val="7030A0"/>
                </a:solidFill>
              </a:rPr>
              <a:t> </a:t>
            </a:r>
            <a:r>
              <a:rPr lang="en-GB" i="1" dirty="0" err="1">
                <a:solidFill>
                  <a:srgbClr val="7030A0"/>
                </a:solidFill>
              </a:rPr>
              <a:t>sind</a:t>
            </a:r>
            <a:r>
              <a:rPr lang="en-GB" i="1" dirty="0">
                <a:solidFill>
                  <a:srgbClr val="7030A0"/>
                </a:solidFill>
              </a:rPr>
              <a:t> stark</a:t>
            </a:r>
          </a:p>
          <a:p>
            <a:pPr marL="0" indent="0">
              <a:buNone/>
            </a:pPr>
            <a:endParaRPr lang="en-GB" i="1" dirty="0" smtClean="0"/>
          </a:p>
          <a:p>
            <a:pPr marL="0" indent="0">
              <a:buNone/>
            </a:pPr>
            <a:endParaRPr lang="en-GB" i="1" dirty="0" smtClean="0"/>
          </a:p>
          <a:p>
            <a:endParaRPr lang="en-GB" b="1" i="1" u="sng" dirty="0" smtClean="0"/>
          </a:p>
          <a:p>
            <a:pPr marL="742950" indent="-742950">
              <a:buFont typeface="+mj-lt"/>
              <a:buAutoNum type="arabicPeriod"/>
            </a:pPr>
            <a:endParaRPr lang="en-GB" b="1" i="1" u="sng" dirty="0" smtClean="0"/>
          </a:p>
          <a:p>
            <a:pPr marL="742950" indent="-7429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07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Dictionary Work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676400"/>
            <a:ext cx="41148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9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mouse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Maus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5320812" cy="368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2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286</Words>
  <Application>Microsoft Office PowerPoint</Application>
  <PresentationFormat>On-screen Show (4:3)</PresentationFormat>
  <Paragraphs>100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www.zeitfuerdeutsch.com</vt:lpstr>
      <vt:lpstr>  German Dictionary 1 </vt:lpstr>
      <vt:lpstr>Das Kartenspiel</vt:lpstr>
      <vt:lpstr>PowerPoint Presentation</vt:lpstr>
      <vt:lpstr>Types of Word</vt:lpstr>
      <vt:lpstr>Types of Word</vt:lpstr>
      <vt:lpstr>PowerPoint Presentation</vt:lpstr>
      <vt:lpstr>Dictionary Work</vt:lpstr>
      <vt:lpstr>The mouse – die Maus</vt:lpstr>
      <vt:lpstr>The insect – das Insekt</vt:lpstr>
      <vt:lpstr>The zebra – das Zebra</vt:lpstr>
      <vt:lpstr>The monkey – der Affe</vt:lpstr>
      <vt:lpstr>The turtle – die Schildkröte</vt:lpstr>
      <vt:lpstr>The owl – die Eule</vt:lpstr>
      <vt:lpstr>The spider – die Spinne</vt:lpstr>
      <vt:lpstr>The seal – der Seehund</vt:lpstr>
      <vt:lpstr>The human – der Mensch</vt:lpstr>
      <vt:lpstr>The squirrel – das Eichhörnchen</vt:lpstr>
      <vt:lpstr>Animals and Adjectives</vt:lpstr>
      <vt:lpstr>Dictionary Hangman</vt:lpstr>
      <vt:lpstr>  German Dictionary 1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www.zeitfuerdeutsch.com</dc:title>
  <dc:creator>Sean Sullivan</dc:creator>
  <cp:lastModifiedBy>Sean Sullivan</cp:lastModifiedBy>
  <cp:revision>21</cp:revision>
  <dcterms:created xsi:type="dcterms:W3CDTF">2006-08-16T00:00:00Z</dcterms:created>
  <dcterms:modified xsi:type="dcterms:W3CDTF">2017-05-30T11:12:52Z</dcterms:modified>
</cp:coreProperties>
</file>