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7" r:id="rId4"/>
    <p:sldId id="385" r:id="rId5"/>
    <p:sldId id="259" r:id="rId6"/>
    <p:sldId id="344" r:id="rId7"/>
    <p:sldId id="345" r:id="rId8"/>
    <p:sldId id="349" r:id="rId9"/>
    <p:sldId id="362" r:id="rId10"/>
    <p:sldId id="353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7729-395D-428F-A542-1A0D41880150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7C8A-F312-48E5-92D9-B701136C8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594E-E568-47B7-BE3E-586B9CC764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1EFA-3449-426E-98C4-9B3A8A6131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9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486C-060A-4514-A2D2-1899144F30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7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5B1C-F8B9-42CE-98C4-AE259CC4C0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8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91F6-D27D-4ADC-8E4B-1FA9B07295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0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5DFC-4740-469A-83A3-766302F79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6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C1A2-5A67-4AD2-86A5-4F8CA3CE0C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1BF9-2F07-4C59-9B3F-9DB390D94D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1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00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A5B2-DD91-404E-B250-A5C66F8988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2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7347-275F-43F0-BAD7-3A2C29D7B9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99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DA36-6B28-446B-A4CF-48422774FB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31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66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7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49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48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42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95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3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8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55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12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74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9B5-039D-4303-8612-22DB6E35505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5BBED-8E89-489E-BFD3-D13C3D278C45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1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9B5-039D-4303-8612-22DB6E3550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F64-F56D-41B4-AEE7-B18574AEE0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1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63768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The pencil is on the book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Bleistift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auf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das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Kugelschreiber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auf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Kugelschreiber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auf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Bleistift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auf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4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96615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</a:rPr>
              <a:t>The pencil is on the book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Bleistift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auf das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Kugelschreiber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auf 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Kugelschreiber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auf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Bleistift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auf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Buch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4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13690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€100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56843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03860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The ruler is under the cup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Tasse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Lineal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1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Das Lineal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die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Tasse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Das Lineal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Tasse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Das Lineal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hinter 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Tasse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75246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The ruler is under the cup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Tasse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Lineal</a:t>
            </a: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100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Das Lineal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die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Tasse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Das Lineal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der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Tasse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Das Lineal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hinter der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Tasse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10676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€200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77902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3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09962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The glue is opposite the scissors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Kleber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gegenüber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der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Schere</a:t>
            </a: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sz="2800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sz="2800" dirty="0" err="1">
                <a:solidFill>
                  <a:schemeClr val="bg1"/>
                </a:solidFill>
                <a:latin typeface="Arial" charset="0"/>
              </a:rPr>
              <a:t>Kleber</a:t>
            </a:r>
            <a:r>
              <a:rPr lang="en-GB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charset="0"/>
              </a:rPr>
              <a:t>gegenüber</a:t>
            </a:r>
            <a:r>
              <a:rPr lang="en-GB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</a:rPr>
              <a:t>Bleistiftspitzer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Radiergummi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neben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Schere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Kleber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neben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chemeClr val="bg1"/>
                </a:solidFill>
                <a:latin typeface="Arial" charset="0"/>
              </a:rPr>
              <a:t>Schere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3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29695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Classroom </a:t>
            </a:r>
            <a:r>
              <a:rPr lang="en-GB" sz="6000" b="1" dirty="0" smtClean="0"/>
              <a:t>3 </a:t>
            </a:r>
            <a:r>
              <a:rPr lang="en-GB" sz="6000" b="1" dirty="0" smtClean="0"/>
              <a:t>with Prepositions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where </a:t>
            </a:r>
            <a:r>
              <a:rPr lang="en-GB" dirty="0" smtClean="0">
                <a:solidFill>
                  <a:schemeClr val="tx1"/>
                </a:solidFill>
              </a:rPr>
              <a:t>items are in a classroom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10 classroom items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5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</a:t>
            </a:r>
            <a:r>
              <a:rPr lang="en-GB" dirty="0" smtClean="0">
                <a:solidFill>
                  <a:schemeClr val="tx1"/>
                </a:solidFill>
              </a:rPr>
              <a:t>use the dative case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</a:t>
            </a:r>
            <a:r>
              <a:rPr lang="en-GB" dirty="0" smtClean="0">
                <a:solidFill>
                  <a:schemeClr val="tx1"/>
                </a:solidFill>
              </a:rPr>
              <a:t>translate English sentences into German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The glue is opposite the scissors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36912"/>
            <a:ext cx="7620000" cy="3962400"/>
          </a:xfrm>
        </p:spPr>
        <p:txBody>
          <a:bodyPr/>
          <a:lstStyle/>
          <a:p>
            <a:pPr lvl="0" eaLnBrk="1" hangingPunct="1"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Kleber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gegenüber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 der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Schere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buNone/>
            </a:pPr>
            <a:r>
              <a:rPr lang="en-GB" dirty="0">
                <a:solidFill>
                  <a:srgbClr val="FFFFFF"/>
                </a:solidFill>
                <a:latin typeface="Arial" charset="0"/>
              </a:rPr>
              <a:t> 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Der </a:t>
            </a:r>
            <a:r>
              <a:rPr lang="en-GB" sz="2800" dirty="0" err="1">
                <a:solidFill>
                  <a:srgbClr val="FFFFFF"/>
                </a:solidFill>
                <a:latin typeface="Arial" charset="0"/>
              </a:rPr>
              <a:t>Kleber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" charset="0"/>
              </a:rPr>
              <a:t>gegenüber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 der </a:t>
            </a:r>
            <a:r>
              <a:rPr lang="en-GB" sz="2800" dirty="0" err="1">
                <a:solidFill>
                  <a:srgbClr val="FFFFFF"/>
                </a:solidFill>
                <a:latin typeface="Arial" charset="0"/>
              </a:rPr>
              <a:t>Bleistiftspitzer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lvl="0" eaLnBrk="1" hangingPunct="1">
              <a:buNone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Der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Radiergummi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neben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der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Schere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Der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Kleber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neben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 der </a:t>
            </a:r>
            <a:r>
              <a:rPr lang="en-GB" dirty="0" err="1">
                <a:solidFill>
                  <a:srgbClr val="FFFFFF"/>
                </a:solidFill>
                <a:latin typeface="Arial" charset="0"/>
              </a:rPr>
              <a:t>Schere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3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512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€300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80010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4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4753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552" y="4725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552" y="58052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The school things are in the pencil case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766392"/>
            <a:ext cx="77724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Das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Mäppchen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in 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Schulsachen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Schulsachen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in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Mäppchen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Schulsachen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sind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in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Mäppchen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Stuhl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auf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Kopf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2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16236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552" y="472514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552" y="580526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rial" charset="0"/>
              </a:rPr>
              <a:t>The school things are in the pencil case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772400" cy="4191000"/>
          </a:xfrm>
        </p:spPr>
        <p:txBody>
          <a:bodyPr/>
          <a:lstStyle/>
          <a:p>
            <a:pPr lvl="0" eaLnBrk="1" hangingPunct="1">
              <a:buNone/>
            </a:pP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Das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Mäppchen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in der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Schulsachen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buNone/>
            </a:pP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lvl="0" eaLnBrk="1" hangingPunct="1">
              <a:buNone/>
            </a:pP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Die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Schulsachen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dem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Mäppchen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buNone/>
            </a:pPr>
            <a:endParaRPr lang="en-US" sz="4000" b="1" baseline="10000" dirty="0">
              <a:solidFill>
                <a:srgbClr val="FF9900"/>
              </a:solidFill>
              <a:latin typeface="Arial" charset="0"/>
            </a:endParaRPr>
          </a:p>
          <a:p>
            <a:pPr lvl="0" eaLnBrk="1" hangingPunct="1">
              <a:buNone/>
            </a:pP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Die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Schulsachen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sind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dem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Mäppchen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0" eaLnBrk="1" hangingPunct="1">
              <a:buNone/>
            </a:pPr>
            <a:endParaRPr lang="en-US" sz="4000" b="1" baseline="10000" dirty="0">
              <a:solidFill>
                <a:srgbClr val="FF9900"/>
              </a:solidFill>
              <a:latin typeface="Arial" charset="0"/>
            </a:endParaRPr>
          </a:p>
          <a:p>
            <a:pPr lvl="0" eaLnBrk="1" hangingPunct="1">
              <a:buNone/>
            </a:pPr>
            <a:r>
              <a:rPr lang="en-US" sz="40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Der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Stuhl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auf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dem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Kopf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2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8771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€500</a:t>
            </a:r>
            <a:endParaRPr lang="en-US" sz="8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76493"/>
      </p:ext>
    </p:extLst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chemeClr val="bg1"/>
                </a:solidFill>
                <a:latin typeface="Arial" charset="0"/>
              </a:rPr>
              <a:t>Frage 5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53812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11560" y="465313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My chair is under the desk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88640" y="2708920"/>
            <a:ext cx="7620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Stuhl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Tisch</a:t>
            </a: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Stuhl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Schreibtisch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Mein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Stuhl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Schreibtisch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Mein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Radiergummi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hinter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Schreibtisch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85184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11560" y="4653136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>
                <a:solidFill>
                  <a:schemeClr val="bg1"/>
                </a:solidFill>
                <a:latin typeface="Arial" charset="0"/>
              </a:rPr>
              <a:t>My chair is under the desk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Stuhl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Tisch</a:t>
            </a:r>
            <a:endParaRPr lang="en-US" b="1" baseline="10000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Der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Stuhl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Schreibtisch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Mein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Stuhl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unter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Schreibtisch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None/>
            </a:pPr>
            <a:r>
              <a:rPr lang="en-US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Mein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Radiergummi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hinter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dem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Schreibtisch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27586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Übersetzung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Translation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</a:t>
            </a:r>
            <a:r>
              <a:rPr lang="en-GB" sz="3000" b="1" dirty="0" smtClean="0"/>
              <a:t>ruler is on the book</a:t>
            </a: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</a:t>
            </a:r>
            <a:r>
              <a:rPr lang="en-GB" sz="3000" b="1" dirty="0" smtClean="0"/>
              <a:t>pencil is in the pencil case</a:t>
            </a: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</a:t>
            </a:r>
            <a:r>
              <a:rPr lang="en-GB" sz="3000" b="1" dirty="0" smtClean="0"/>
              <a:t>rubber is next to the coloured pencils</a:t>
            </a: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pencil </a:t>
            </a:r>
            <a:r>
              <a:rPr lang="en-GB" sz="3000" b="1" dirty="0" smtClean="0"/>
              <a:t>sharpener is behind the chair </a:t>
            </a: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</a:t>
            </a:r>
            <a:r>
              <a:rPr lang="en-GB" sz="3000" b="1" dirty="0" smtClean="0"/>
              <a:t>school things are in the school bag</a:t>
            </a: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</a:t>
            </a:r>
            <a:r>
              <a:rPr lang="en-GB" sz="3000" b="1" dirty="0" smtClean="0"/>
              <a:t>scissors </a:t>
            </a:r>
            <a:r>
              <a:rPr lang="en-GB" sz="3000" b="1" dirty="0" smtClean="0"/>
              <a:t>are (is)</a:t>
            </a:r>
            <a:r>
              <a:rPr lang="en-GB" sz="3000" b="1" dirty="0" smtClean="0"/>
              <a:t> in front of the glue</a:t>
            </a:r>
            <a:endParaRPr lang="en-GB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</a:t>
            </a:r>
            <a:r>
              <a:rPr lang="en-GB" sz="3000" b="1" dirty="0" smtClean="0"/>
              <a:t>pen is under the desk</a:t>
            </a:r>
            <a:endParaRPr lang="en-GB" sz="3000" b="1" dirty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The </a:t>
            </a:r>
            <a:r>
              <a:rPr lang="en-GB" sz="3000" b="1" dirty="0" smtClean="0"/>
              <a:t>water bottle is among the school things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My cup is next to the water bottle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My ruler is between the chair and the desk</a:t>
            </a:r>
          </a:p>
          <a:p>
            <a:pPr marL="514350" indent="-514350">
              <a:buFont typeface="+mj-lt"/>
              <a:buAutoNum type="arabicPeriod"/>
            </a:pP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359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 </a:t>
            </a:r>
            <a:r>
              <a:rPr lang="en-GB" b="1" dirty="0" err="1" smtClean="0">
                <a:solidFill>
                  <a:srgbClr val="FF0000"/>
                </a:solidFill>
              </a:rPr>
              <a:t>meinem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 my classroom</a:t>
            </a:r>
            <a:endParaRPr lang="en-GB" dirty="0"/>
          </a:p>
        </p:txBody>
      </p:sp>
      <p:sp>
        <p:nvSpPr>
          <p:cNvPr id="5" name="AutoShape 2" descr="https://img.clipartfest.com/ed15cab06611f42bcc047c4578b807c3_school-classroom-clipart-objects-inside-the-classroom-clipart_3600-1800.jpeg"/>
          <p:cNvSpPr>
            <a:spLocks noChangeAspect="1" noChangeArrowheads="1"/>
          </p:cNvSpPr>
          <p:nvPr/>
        </p:nvSpPr>
        <p:spPr bwMode="auto">
          <a:xfrm>
            <a:off x="63500" y="-136525"/>
            <a:ext cx="115252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9674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0717" y="1809676"/>
            <a:ext cx="1292662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7200" b="1" dirty="0" smtClean="0">
                <a:solidFill>
                  <a:schemeClr val="accent1"/>
                </a:solidFill>
              </a:rPr>
              <a:t>Extension</a:t>
            </a:r>
            <a:endParaRPr lang="en-GB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Classroom </a:t>
            </a:r>
            <a:r>
              <a:rPr lang="en-GB" sz="6000" b="1" dirty="0" smtClean="0"/>
              <a:t>3 </a:t>
            </a:r>
            <a:r>
              <a:rPr lang="en-GB" sz="6000" b="1" dirty="0" smtClean="0"/>
              <a:t>with Prepositions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where </a:t>
            </a:r>
            <a:r>
              <a:rPr lang="en-GB" dirty="0" smtClean="0">
                <a:solidFill>
                  <a:schemeClr val="tx1"/>
                </a:solidFill>
              </a:rPr>
              <a:t>items are in a classroom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10 classroom items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5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</a:t>
            </a:r>
            <a:r>
              <a:rPr lang="en-GB" dirty="0" smtClean="0">
                <a:solidFill>
                  <a:schemeClr val="tx1"/>
                </a:solidFill>
              </a:rPr>
              <a:t>use the dative case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</a:t>
            </a:r>
            <a:r>
              <a:rPr lang="en-GB" dirty="0" smtClean="0">
                <a:solidFill>
                  <a:schemeClr val="tx1"/>
                </a:solidFill>
              </a:rPr>
              <a:t>translate English sentences into German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1 </a:t>
            </a:r>
            <a:r>
              <a:rPr lang="en-GB" dirty="0" smtClean="0"/>
              <a:t>– Classroom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Schulsachen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Schultasche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Buch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Mäppchen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Radiergummi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Bleistift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Buntstifte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Bleistiftspitzer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school things</a:t>
            </a:r>
          </a:p>
          <a:p>
            <a:r>
              <a:rPr lang="en-GB" sz="3200" b="1" dirty="0" smtClean="0"/>
              <a:t>The school bag</a:t>
            </a:r>
          </a:p>
          <a:p>
            <a:r>
              <a:rPr lang="en-GB" sz="3200" b="1" dirty="0" smtClean="0"/>
              <a:t>The book</a:t>
            </a:r>
          </a:p>
          <a:p>
            <a:r>
              <a:rPr lang="en-GB" sz="3200" b="1" dirty="0" smtClean="0"/>
              <a:t>The pencil case</a:t>
            </a:r>
          </a:p>
          <a:p>
            <a:r>
              <a:rPr lang="en-GB" sz="3200" b="1" dirty="0" smtClean="0"/>
              <a:t>The rubber</a:t>
            </a:r>
          </a:p>
          <a:p>
            <a:r>
              <a:rPr lang="en-GB" sz="3200" b="1" dirty="0" smtClean="0"/>
              <a:t>The pencil</a:t>
            </a:r>
          </a:p>
          <a:p>
            <a:r>
              <a:rPr lang="en-GB" sz="3200" b="1" dirty="0" smtClean="0"/>
              <a:t>The coloured pencils</a:t>
            </a:r>
            <a:endParaRPr lang="en-GB" sz="3200" b="1" dirty="0"/>
          </a:p>
          <a:p>
            <a:r>
              <a:rPr lang="en-GB" sz="3200" b="1" dirty="0" smtClean="0"/>
              <a:t>The pencil sharpener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33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2 </a:t>
            </a:r>
            <a:r>
              <a:rPr lang="en-GB" dirty="0" smtClean="0"/>
              <a:t>– Classroom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das Lineal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Schere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Kleber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Kugelschreiber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Schreibtisch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Stuhl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(Wasser)</a:t>
            </a:r>
            <a:r>
              <a:rPr lang="en-GB" sz="3200" b="1" dirty="0" err="1" smtClean="0">
                <a:solidFill>
                  <a:srgbClr val="FF0000"/>
                </a:solidFill>
              </a:rPr>
              <a:t>flasche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Tasse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ruler</a:t>
            </a:r>
          </a:p>
          <a:p>
            <a:r>
              <a:rPr lang="en-GB" sz="3200" b="1" dirty="0" smtClean="0"/>
              <a:t>The scissors</a:t>
            </a:r>
          </a:p>
          <a:p>
            <a:r>
              <a:rPr lang="en-GB" sz="3200" b="1" dirty="0" smtClean="0"/>
              <a:t>The glue</a:t>
            </a:r>
          </a:p>
          <a:p>
            <a:r>
              <a:rPr lang="en-GB" sz="3200" b="1" dirty="0" smtClean="0"/>
              <a:t>The pen</a:t>
            </a:r>
          </a:p>
          <a:p>
            <a:r>
              <a:rPr lang="en-GB" sz="3200" b="1" dirty="0" smtClean="0"/>
              <a:t>The desk</a:t>
            </a:r>
          </a:p>
          <a:p>
            <a:r>
              <a:rPr lang="en-GB" sz="3200" b="1" dirty="0" smtClean="0"/>
              <a:t>The chair</a:t>
            </a:r>
          </a:p>
          <a:p>
            <a:r>
              <a:rPr lang="en-GB" sz="3200" b="1" dirty="0" smtClean="0"/>
              <a:t>The (water)bottle</a:t>
            </a:r>
          </a:p>
          <a:p>
            <a:r>
              <a:rPr lang="en-GB" sz="3200" b="1" dirty="0" smtClean="0"/>
              <a:t>The cup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976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in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vor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neben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über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unter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auf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hinter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zwischen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gegenüber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/>
              <a:t>in</a:t>
            </a:r>
          </a:p>
          <a:p>
            <a:r>
              <a:rPr lang="en-GB" sz="3200" b="1" dirty="0" smtClean="0"/>
              <a:t>before, in front of</a:t>
            </a:r>
          </a:p>
          <a:p>
            <a:r>
              <a:rPr lang="en-GB" sz="3200" b="1" dirty="0" smtClean="0"/>
              <a:t>next to, beside, by</a:t>
            </a:r>
          </a:p>
          <a:p>
            <a:r>
              <a:rPr lang="en-GB" sz="3200" b="1" dirty="0" smtClean="0"/>
              <a:t>over, about</a:t>
            </a:r>
          </a:p>
          <a:p>
            <a:r>
              <a:rPr lang="en-GB" sz="3200" b="1" dirty="0" smtClean="0"/>
              <a:t>under, below, among</a:t>
            </a:r>
          </a:p>
          <a:p>
            <a:r>
              <a:rPr lang="en-GB" sz="3200" b="1" dirty="0" smtClean="0"/>
              <a:t>on</a:t>
            </a:r>
          </a:p>
          <a:p>
            <a:r>
              <a:rPr lang="en-GB" sz="3200" b="1" dirty="0" smtClean="0"/>
              <a:t>behind</a:t>
            </a:r>
          </a:p>
          <a:p>
            <a:r>
              <a:rPr lang="en-GB" sz="3200" b="1" dirty="0" smtClean="0"/>
              <a:t>between</a:t>
            </a:r>
          </a:p>
          <a:p>
            <a:r>
              <a:rPr lang="en-GB" sz="3200" b="1" dirty="0" smtClean="0"/>
              <a:t>opposite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61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dative case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2816"/>
            <a:ext cx="7315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Der </a:t>
            </a:r>
            <a:r>
              <a:rPr lang="en-GB" sz="7200" dirty="0" err="1" smtClean="0">
                <a:solidFill>
                  <a:srgbClr val="FF0000"/>
                </a:solidFill>
              </a:rPr>
              <a:t>Bleistift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ist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hinter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dem</a:t>
            </a:r>
            <a:r>
              <a:rPr lang="en-GB" sz="7200" dirty="0" smtClean="0">
                <a:solidFill>
                  <a:srgbClr val="FF0000"/>
                </a:solidFill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</a:rPr>
              <a:t>Kleber</a:t>
            </a:r>
            <a:endParaRPr lang="en-GB" sz="7200" dirty="0" smtClean="0">
              <a:solidFill>
                <a:srgbClr val="FF0000"/>
              </a:solidFill>
            </a:endParaRPr>
          </a:p>
          <a:p>
            <a:r>
              <a:rPr lang="en-GB" sz="7200" dirty="0" smtClean="0"/>
              <a:t>The pencil is behind the glue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0177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03648" y="3048000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</a:rPr>
              <a:t>Wer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</a:rPr>
              <a:t>wird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</a:rPr>
              <a:t>Million</a:t>
            </a:r>
            <a:r>
              <a:rPr lang="en-GB" sz="5400" dirty="0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är</a:t>
            </a:r>
            <a:r>
              <a:rPr lang="en-GB" sz="4800" dirty="0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?</a:t>
            </a:r>
            <a:endParaRPr lang="en-GB" sz="4800" dirty="0">
              <a:solidFill>
                <a:srgbClr val="0099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93317"/>
      </p:ext>
    </p:extLst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702</Words>
  <Application>Microsoft Office PowerPoint</Application>
  <PresentationFormat>On-screen Show (4:3)</PresentationFormat>
  <Paragraphs>200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Default Design</vt:lpstr>
      <vt:lpstr>1_Office Theme</vt:lpstr>
      <vt:lpstr>www.zeitfuerdeutsch.com</vt:lpstr>
      <vt:lpstr> Classroom 3 with Prepositions</vt:lpstr>
      <vt:lpstr>Das Kartenspiel</vt:lpstr>
      <vt:lpstr>Klassenzimmer 1 – Classroom 1</vt:lpstr>
      <vt:lpstr>Klassenzimmer 2 – Classroom 2</vt:lpstr>
      <vt:lpstr>Prepositions</vt:lpstr>
      <vt:lpstr>Using the dative case</vt:lpstr>
      <vt:lpstr>PowerPoint Presentation</vt:lpstr>
      <vt:lpstr>PowerPoint Presentation</vt:lpstr>
      <vt:lpstr>Frage 1</vt:lpstr>
      <vt:lpstr>The pencil is on the book</vt:lpstr>
      <vt:lpstr>The pencil is on the book</vt:lpstr>
      <vt:lpstr>€100</vt:lpstr>
      <vt:lpstr>Frage 2</vt:lpstr>
      <vt:lpstr>The ruler is under the cup</vt:lpstr>
      <vt:lpstr>The ruler is under the cup</vt:lpstr>
      <vt:lpstr>€200</vt:lpstr>
      <vt:lpstr>Frage 3</vt:lpstr>
      <vt:lpstr>The glue is opposite the scissors</vt:lpstr>
      <vt:lpstr>The glue is opposite the scissors</vt:lpstr>
      <vt:lpstr>€300</vt:lpstr>
      <vt:lpstr>Frage 4</vt:lpstr>
      <vt:lpstr>The school things are in the pencil case</vt:lpstr>
      <vt:lpstr>The school things are in the pencil case</vt:lpstr>
      <vt:lpstr>€500</vt:lpstr>
      <vt:lpstr>Frage 5</vt:lpstr>
      <vt:lpstr>My chair is under the desk</vt:lpstr>
      <vt:lpstr>My chair is under the desk</vt:lpstr>
      <vt:lpstr>Übersetzung – Translation</vt:lpstr>
      <vt:lpstr>In meinem Klassenzimmer  In my classroom</vt:lpstr>
      <vt:lpstr> Classroom 3 with Prepositions</vt:lpstr>
    </vt:vector>
  </TitlesOfParts>
  <Company>The Oval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www.zeitfuerdeutsch.com</dc:title>
  <dc:creator>Sean Sullivan</dc:creator>
  <cp:lastModifiedBy>Sean Sullivan</cp:lastModifiedBy>
  <cp:revision>35</cp:revision>
  <dcterms:created xsi:type="dcterms:W3CDTF">2017-02-05T12:00:27Z</dcterms:created>
  <dcterms:modified xsi:type="dcterms:W3CDTF">2017-04-19T11:05:40Z</dcterms:modified>
</cp:coreProperties>
</file>