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468" r:id="rId2"/>
    <p:sldId id="256" r:id="rId3"/>
    <p:sldId id="482" r:id="rId4"/>
    <p:sldId id="480" r:id="rId5"/>
    <p:sldId id="484" r:id="rId6"/>
    <p:sldId id="485" r:id="rId7"/>
    <p:sldId id="486" r:id="rId8"/>
    <p:sldId id="487" r:id="rId9"/>
    <p:sldId id="488" r:id="rId10"/>
    <p:sldId id="489" r:id="rId11"/>
    <p:sldId id="490" r:id="rId12"/>
    <p:sldId id="491" r:id="rId13"/>
    <p:sldId id="492" r:id="rId14"/>
    <p:sldId id="495" r:id="rId15"/>
    <p:sldId id="497" r:id="rId16"/>
    <p:sldId id="496" r:id="rId17"/>
    <p:sldId id="498" r:id="rId18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6328AA-8747-4686-A990-A9845E527D35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2075" y="951865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C8E73-9675-48EC-8DCB-A6EE6D1944F5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637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867383F-0FA4-4542-895D-A3D01E16D30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0C2A8675-6B04-4B46-B924-0FBD3F8E3EB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48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9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4448D3-95D5-4BD6-A76E-1C08D6C962A0}" type="slidenum">
              <a:rPr lang="en-GB" smtClean="0"/>
              <a:pPr/>
              <a:t>13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D8A308-58CA-43D1-B08D-CB9F0FB17627}" type="datetimeFigureOut">
              <a:rPr lang="en-GB" smtClean="0"/>
              <a:pPr/>
              <a:t>27/10/2016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D5DE3-B418-4108-A220-56E0D9BD464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hyperlink" Target="http://www.google.co.uk/url?sa=i&amp;rct=j&amp;q=&amp;esrc=s&amp;source=images&amp;cd=&amp;cad=rja&amp;uact=8&amp;ved=0ahUKEwj7q6KBtvzKAhVKbRQKHTVQAN0QjRwIBw&amp;url=http://www.sheknows.com/living/articles/989943/child-technology-geniuses&amp;bvm=bv.114195076,d.d24&amp;psig=AFQjCNF6uPtw60nN_8diMHGVa02YNx5PNw&amp;ust=145571681082857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hyperlink" Target="http://www.google.co.uk/url?sa=i&amp;rct=j&amp;q=&amp;esrc=s&amp;source=images&amp;cd=&amp;cad=rja&amp;uact=8&amp;ved=0ahUKEwieoPa9t_zKAhWLcRQKHV4dB4oQjRwIBw&amp;url=http://onhd.xyz/c/children-playing-video-games-kids-playing-computer.html&amp;bvm=bv.114195076,d.d24&amp;psig=AFQjCNFfyfgZ0qyHQlcIb0LT0wd6uspTaw&amp;ust=1455717183603359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.uk/url?sa=i&amp;rct=j&amp;q=&amp;esrc=s&amp;source=images&amp;cd=&amp;cad=rja&amp;uact=8&amp;ved=0ahUKEwjWwJjMufzKAhXG0xQKHaCcAn8QjRwIBw&amp;url=http://www.lancashiretelegraph.co.uk/news/13784500.Cinema_and_shopping_centre_plan_a_step_closer_for_town_centre/&amp;bvm=bv.114195076,d.d24&amp;psig=AFQjCNHWaYETEBIbVyyefZIoAnDwvfh7kw&amp;ust=1455717811867715" TargetMode="External"/><Relationship Id="rId4" Type="http://schemas.openxmlformats.org/officeDocument/2006/relationships/hyperlink" Target="https://www.google.co.uk/url?sa=i&amp;rct=j&amp;q=&amp;esrc=s&amp;source=images&amp;cd=&amp;cad=rja&amp;uact=8&amp;ved=0ahUKEwit_t6nufzKAhXEuRQKHWHuDEAQjRwIBw&amp;url=https://www.christiedigital.com/en-us/cinema/cinema-technology&amp;bvm=bv.114195076,d.d24&amp;psig=AFQjCNEkwb7j3SVe8zigSCvEZ9oA1luAnA&amp;ust=1455717722456227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hyperlink" Target="http://www.google.co.uk/url?sa=i&amp;rct=j&amp;q=&amp;esrc=s&amp;source=images&amp;cd=&amp;cad=rja&amp;uact=8&amp;ved=0ahUKEwiT2JqRu_zKAhVDThQKHe3zBRIQjRwIBw&amp;url=http://www.theyoungmommylife.com/2012/08/30/yml-voices-a-working-moms-perspective-on-stay-at-home-moms/&amp;bvm=bv.114195076,d.d24&amp;psig=AFQjCNGot8O8YcM5lCiWYe4ZC9VQZEBKvg&amp;ust=145571794530719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google.co.uk/url?sa=i&amp;rct=j&amp;q=&amp;esrc=s&amp;source=images&amp;cd=&amp;cad=rja&amp;uact=8&amp;ved=0ahUKEwjHg7rAvfzKAhWFUhQKHfBBArQQjRwIBw&amp;url=http://www.kallikids.com/en/KalliKids/sponsor-my-child/sponsored-child-2015/sponsorship-places/dance-arts-theatre-sponsored-child-2015.cfm&amp;bvm=bv.114195076,d.ZWU&amp;psig=AFQjCNFSmWH0PVSVvRVfErSPV8GqySHslA&amp;ust=1455718844594907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j4hMXtsf_OAhWD0xoKHVwhAy8QjRwIBw&amp;url=http://www.slideshare.net/CambridgeEnglishIberia/the-cambridge-experience-madridsecondarydevelopingproductiveskillscambridgeenglishfirstschools&amp;bvm=bv.131783435,d.d24&amp;psig=AFQjCNEPH9brK58XvHpMibGOMf25GBYfyw&amp;ust=1473410962240253" TargetMode="External"/><Relationship Id="rId2" Type="http://schemas.openxmlformats.org/officeDocument/2006/relationships/hyperlink" Target="http://www.google.com/url?sa=i&amp;rct=j&amp;q=&amp;esrc=s&amp;source=images&amp;cd=&amp;cad=rja&amp;uact=8&amp;ved=0ahUKEwjJ3JDhsP_OAhWEvBQKHU9uCwgQjRwIBw&amp;url=http://www.printactivities.com/Paper-Games/Rules-For-Hangman.shtml&amp;bvm=bv.131783435,d.d24&amp;psig=AFQjCNGxrtfD5eLgqBbjQRGKoENSv6lFOA&amp;ust=1473410701709595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jpeg"/><Relationship Id="rId4" Type="http://schemas.openxmlformats.org/officeDocument/2006/relationships/hyperlink" Target="http://www.google.co.uk/url?sa=i&amp;rct=j&amp;q=&amp;esrc=s&amp;source=images&amp;cd=&amp;cad=rja&amp;uact=8&amp;ved=0ahUKEwjE9pWVvvzKAhWBORQKHRqkCtUQjRwIBw&amp;url=http://lesson.website/how-to-make-an-effective-missing-pet-poster/&amp;psig=AFQjCNHDITusst9h1Rr8DzhRAt9PxETQhQ&amp;ust=1455719007631008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pinpointe.com/blog/best-day-to-send-email-campaigns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jpeg"/><Relationship Id="rId5" Type="http://schemas.openxmlformats.org/officeDocument/2006/relationships/hyperlink" Target="http://blogs.timesofindia.indiatimes.com/wp-content/uploads/2014/07/42-60323787.jpg" TargetMode="External"/><Relationship Id="rId4" Type="http://schemas.openxmlformats.org/officeDocument/2006/relationships/hyperlink" Target="http://www.google.co.uk/url?sa=i&amp;rct=j&amp;q=&amp;esrc=s&amp;source=images&amp;cd=&amp;cad=rja&amp;uact=8&amp;ved=0ahUKEwi7xpjesPzKAhVFtBQKHaLwB_oQjRwIBw&amp;url=http://blogs.timesofindia.indiatimes.com/talkingturkey/germany-crowned-king-of-football-a-well-deserved-victory-for-a-skilful-and-tenacious-team/&amp;psig=AFQjCNHCx6N12258Itbk59E1CdwyrbIQPQ&amp;ust=145571538089003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eg"/><Relationship Id="rId4" Type="http://schemas.openxmlformats.org/officeDocument/2006/relationships/hyperlink" Target="http://www.google.co.uk/url?sa=i&amp;rct=j&amp;q=&amp;esrc=s&amp;source=images&amp;cd=&amp;cad=rja&amp;uact=8&amp;ved=0ahUKEwjU0r7_svzKAhVJuhQKHRhsDvoQjRwIBw&amp;url=http://www.dailymail.co.uk/sport/tennis/article-2568482/Hall-Fame-Steffi-Graf-Queen-court-greatest-sportswoman.html&amp;psig=AFQjCNFoXwf8SBpK1luShreiSeZMkXq3BA&amp;ust=145571601108735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hyperlink" Target="http://www.google.co.uk/url?sa=i&amp;rct=j&amp;q=&amp;esrc=s&amp;source=images&amp;cd=&amp;cad=rja&amp;uact=8&amp;ved=0ahUKEwjZgdHds_zKAhUMbhQKHVYsD90QjRwIBw&amp;url=http://www.telegraph.co.uk/sport/rugbyunion/international/wales/10210820/Wales-can-win-2015-Rugby-World-Cup-insists-Sir-Clive-Woodward-the-mastermind-behind-Englands-triumph.html&amp;bvm=bv.114195076,d.d24&amp;psig=AFQjCNH-DAbzbCY1EpgjHZ-hr6UGYfBYkQ&amp;ust=145571616716730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ean1982\Downloads\frogGerman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412776"/>
            <a:ext cx="8572500" cy="544522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www.zeitfuerdeutsch.com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606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4725144"/>
            <a:ext cx="4038600" cy="1829398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On Tuesday I play on the computer</a:t>
            </a:r>
          </a:p>
          <a:p>
            <a:r>
              <a:rPr lang="en-GB" sz="2600" b="1" dirty="0" smtClean="0"/>
              <a:t>On Wednesday Felix /he/she plays on the computer</a:t>
            </a:r>
          </a:p>
          <a:p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4725144"/>
            <a:ext cx="4038600" cy="1908365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Dienstag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spiele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am Computer</a:t>
            </a:r>
            <a:endParaRPr lang="en-GB" sz="2600" b="1" dirty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Mittwoch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spielt</a:t>
            </a:r>
            <a:r>
              <a:rPr lang="en-GB" sz="2600" b="1" dirty="0" smtClean="0">
                <a:solidFill>
                  <a:srgbClr val="FF0000"/>
                </a:solidFill>
              </a:rPr>
              <a:t> Felix /</a:t>
            </a:r>
            <a:r>
              <a:rPr lang="en-GB" sz="2600" b="1" dirty="0" err="1" smtClean="0">
                <a:solidFill>
                  <a:srgbClr val="FF0000"/>
                </a:solidFill>
              </a:rPr>
              <a:t>er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sie</a:t>
            </a:r>
            <a:r>
              <a:rPr lang="en-GB" sz="2600" b="1" dirty="0" smtClean="0">
                <a:solidFill>
                  <a:srgbClr val="FF0000"/>
                </a:solidFill>
              </a:rPr>
              <a:t> am Computer</a:t>
            </a: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Play on the computer – </a:t>
            </a:r>
            <a:r>
              <a:rPr lang="en-GB" sz="3200" b="1" dirty="0" smtClean="0">
                <a:solidFill>
                  <a:srgbClr val="FF0000"/>
                </a:solidFill>
              </a:rPr>
              <a:t>am Computer </a:t>
            </a:r>
            <a:r>
              <a:rPr lang="en-GB" sz="3200" b="1" dirty="0" err="1" smtClean="0">
                <a:solidFill>
                  <a:srgbClr val="FF0000"/>
                </a:solidFill>
              </a:rPr>
              <a:t>spielen</a:t>
            </a:r>
            <a:endParaRPr lang="en-GB" sz="3200" b="1" dirty="0"/>
          </a:p>
        </p:txBody>
      </p:sp>
      <p:pic>
        <p:nvPicPr>
          <p:cNvPr id="5122" name="Picture 2" descr="http://cdn.sheknows.com/articles/2013/04/toddler-on-compu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4"/>
            <a:ext cx="6192688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0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4725144"/>
            <a:ext cx="4038600" cy="1829398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On Thursday I play computer games</a:t>
            </a:r>
          </a:p>
          <a:p>
            <a:r>
              <a:rPr lang="en-GB" sz="2600" b="1" dirty="0" smtClean="0"/>
              <a:t>On Friday Felix /he/she plays computer games</a:t>
            </a:r>
          </a:p>
          <a:p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4725144"/>
            <a:ext cx="4038600" cy="1908365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Donnerstag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spiele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Computerspiele</a:t>
            </a:r>
            <a:endParaRPr lang="en-GB" sz="2600" b="1" dirty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Freitag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spielt</a:t>
            </a:r>
            <a:r>
              <a:rPr lang="en-GB" sz="2600" b="1" dirty="0" smtClean="0">
                <a:solidFill>
                  <a:srgbClr val="FF0000"/>
                </a:solidFill>
              </a:rPr>
              <a:t> Felix /</a:t>
            </a:r>
            <a:r>
              <a:rPr lang="en-GB" sz="2600" b="1" dirty="0" err="1" smtClean="0">
                <a:solidFill>
                  <a:srgbClr val="FF0000"/>
                </a:solidFill>
              </a:rPr>
              <a:t>er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sie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Computerspiele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Play computer games – </a:t>
            </a:r>
            <a:r>
              <a:rPr lang="en-GB" sz="3200" b="1" dirty="0" err="1" smtClean="0">
                <a:solidFill>
                  <a:srgbClr val="FF0000"/>
                </a:solidFill>
              </a:rPr>
              <a:t>Computerspiele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spielen</a:t>
            </a:r>
            <a:endParaRPr lang="en-GB" sz="3200" b="1" dirty="0"/>
          </a:p>
        </p:txBody>
      </p:sp>
      <p:pic>
        <p:nvPicPr>
          <p:cNvPr id="6146" name="Picture 2" descr="http://psytreasure.com/wp-content/uploads/2014/11/what-life-skills-video-games-kids-1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734481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65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4725144"/>
            <a:ext cx="4038600" cy="1829398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On Saturday I go to the cinema</a:t>
            </a:r>
          </a:p>
          <a:p>
            <a:r>
              <a:rPr lang="en-GB" sz="2600" b="1" dirty="0" smtClean="0"/>
              <a:t>On Sunday Felix /he/she goes to the cinema</a:t>
            </a:r>
          </a:p>
          <a:p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4725144"/>
            <a:ext cx="4038600" cy="1908365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Samstag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gehe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ins Kino</a:t>
            </a:r>
            <a:endParaRPr lang="en-GB" sz="2600" b="1" dirty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Am Sonntag </a:t>
            </a:r>
            <a:r>
              <a:rPr lang="en-GB" sz="2600" b="1" dirty="0" err="1" smtClean="0">
                <a:solidFill>
                  <a:srgbClr val="FF0000"/>
                </a:solidFill>
              </a:rPr>
              <a:t>geht</a:t>
            </a:r>
            <a:r>
              <a:rPr lang="en-GB" sz="2600" b="1" dirty="0" smtClean="0">
                <a:solidFill>
                  <a:srgbClr val="FF0000"/>
                </a:solidFill>
              </a:rPr>
              <a:t> Felix /</a:t>
            </a:r>
            <a:r>
              <a:rPr lang="en-GB" sz="2600" b="1" dirty="0" err="1" smtClean="0">
                <a:solidFill>
                  <a:srgbClr val="FF0000"/>
                </a:solidFill>
              </a:rPr>
              <a:t>er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sie</a:t>
            </a:r>
            <a:r>
              <a:rPr lang="en-GB" sz="2600" b="1" dirty="0" smtClean="0">
                <a:solidFill>
                  <a:srgbClr val="FF0000"/>
                </a:solidFill>
              </a:rPr>
              <a:t> ins Kino</a:t>
            </a: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Go to the cinema – </a:t>
            </a:r>
            <a:r>
              <a:rPr lang="en-GB" sz="3200" b="1" dirty="0" smtClean="0">
                <a:solidFill>
                  <a:srgbClr val="FF0000"/>
                </a:solidFill>
              </a:rPr>
              <a:t>ins Kino </a:t>
            </a:r>
            <a:r>
              <a:rPr lang="en-GB" sz="3200" b="1" dirty="0" err="1" smtClean="0">
                <a:solidFill>
                  <a:srgbClr val="FF0000"/>
                </a:solidFill>
              </a:rPr>
              <a:t>gehen</a:t>
            </a:r>
            <a:endParaRPr lang="en-GB" sz="3200" b="1" dirty="0"/>
          </a:p>
        </p:txBody>
      </p:sp>
      <p:sp>
        <p:nvSpPr>
          <p:cNvPr id="2" name="AutoShape 2" descr="https://encrypted-tbn0.gstatic.com/images?q=tbn:ANd9GcQJUltUCCNrii3SRW4OaahInHu6P_JPi6Mtv2LFQ7Bo_G_4IQwL3A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219200"/>
            <a:ext cx="7810500" cy="255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7172" name="Picture 4" descr="http://www.lancashiretelegraph.co.uk/resources/images/4266549/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33500"/>
            <a:ext cx="7272808" cy="3276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143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4725144"/>
            <a:ext cx="4038600" cy="1829398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On Saturday I stay at home</a:t>
            </a:r>
          </a:p>
          <a:p>
            <a:r>
              <a:rPr lang="en-GB" sz="2600" b="1" dirty="0" smtClean="0"/>
              <a:t>On Sunday Felix /he/she stays at home</a:t>
            </a:r>
          </a:p>
          <a:p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4725144"/>
            <a:ext cx="4038600" cy="1908365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Samstag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bleibe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zu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Hause</a:t>
            </a:r>
            <a:endParaRPr lang="en-GB" sz="2600" b="1" dirty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Am Sonntag </a:t>
            </a:r>
            <a:r>
              <a:rPr lang="en-GB" sz="2600" b="1" dirty="0" err="1" smtClean="0">
                <a:solidFill>
                  <a:srgbClr val="FF0000"/>
                </a:solidFill>
              </a:rPr>
              <a:t>bleibt</a:t>
            </a:r>
            <a:r>
              <a:rPr lang="en-GB" sz="2600" b="1" dirty="0" smtClean="0">
                <a:solidFill>
                  <a:srgbClr val="FF0000"/>
                </a:solidFill>
              </a:rPr>
              <a:t> Felix /</a:t>
            </a:r>
            <a:r>
              <a:rPr lang="en-GB" sz="2600" b="1" dirty="0" err="1" smtClean="0">
                <a:solidFill>
                  <a:srgbClr val="FF0000"/>
                </a:solidFill>
              </a:rPr>
              <a:t>er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sie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zu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Hause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1143000"/>
          </a:xfrm>
        </p:spPr>
        <p:txBody>
          <a:bodyPr>
            <a:normAutofit/>
          </a:bodyPr>
          <a:lstStyle/>
          <a:p>
            <a:r>
              <a:rPr lang="en-GB" sz="3200" b="1" dirty="0" smtClean="0"/>
              <a:t>Stay at home – </a:t>
            </a:r>
            <a:r>
              <a:rPr lang="en-GB" sz="3200" b="1" dirty="0" err="1" smtClean="0">
                <a:solidFill>
                  <a:srgbClr val="FF0000"/>
                </a:solidFill>
              </a:rPr>
              <a:t>zu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Hause</a:t>
            </a:r>
            <a:r>
              <a:rPr lang="en-GB" sz="3200" b="1" dirty="0" smtClean="0">
                <a:solidFill>
                  <a:srgbClr val="FF0000"/>
                </a:solidFill>
              </a:rPr>
              <a:t> </a:t>
            </a:r>
            <a:r>
              <a:rPr lang="en-GB" sz="3200" b="1" dirty="0" err="1" smtClean="0">
                <a:solidFill>
                  <a:srgbClr val="FF0000"/>
                </a:solidFill>
              </a:rPr>
              <a:t>bleiben</a:t>
            </a:r>
            <a:endParaRPr lang="en-GB" sz="3200" b="1" dirty="0"/>
          </a:p>
        </p:txBody>
      </p:sp>
      <p:sp>
        <p:nvSpPr>
          <p:cNvPr id="3" name="AutoShape 2" descr="https://encrypted-tbn2.gstatic.com/images?q=tbn:ANd9GcSVoI9Yo4m-Z0jeGdcKR0JIO_GrUUY7z6HeiUMEVxbaf-tCnbIofA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5448300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196" name="Picture 4" descr="http://www.theyoungmommylife.com/wp-content/uploads/2012/02/stay_at_home_mo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412776"/>
            <a:ext cx="655272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2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</a:rPr>
              <a:t>Hans </a:t>
            </a:r>
            <a:r>
              <a:rPr lang="en-GB" b="1" dirty="0" err="1" smtClean="0">
                <a:solidFill>
                  <a:srgbClr val="FF0000"/>
                </a:solidFill>
              </a:rPr>
              <a:t>sagt</a:t>
            </a:r>
            <a:r>
              <a:rPr lang="en-GB" b="1" dirty="0" smtClean="0">
                <a:solidFill>
                  <a:srgbClr val="FF0000"/>
                </a:solidFill>
              </a:rPr>
              <a:t> – </a:t>
            </a:r>
            <a:r>
              <a:rPr lang="en-GB" b="1" dirty="0" smtClean="0"/>
              <a:t>Hans (Simon) says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AutoShape 2" descr="https://encrypted-tbn2.gstatic.com/images?q=tbn:ANd9GcSE8A8aQa-wYYLfX38Tsnn4cx6NYvAA_jRWuln9RJ_TTm3BPYFw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516063"/>
            <a:ext cx="3667125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9220" name="Picture 4" descr="Dance Arts Academy child leaping in the ai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64807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395536" y="537321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smtClean="0"/>
              <a:t>(The) Activities – </a:t>
            </a:r>
            <a:r>
              <a:rPr lang="en-GB" b="1" smtClean="0">
                <a:solidFill>
                  <a:srgbClr val="FF0000"/>
                </a:solidFill>
              </a:rPr>
              <a:t>(die) Aktivitäten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254095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Running Dictation</a:t>
            </a:r>
            <a:endParaRPr lang="en-GB" dirty="0"/>
          </a:p>
        </p:txBody>
      </p:sp>
      <p:sp>
        <p:nvSpPr>
          <p:cNvPr id="5" name="AutoShape 2" descr="Image result for hangman game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3975" y="-1668463"/>
            <a:ext cx="2857500" cy="348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Image result for running dictation gam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4"/>
            <a:ext cx="6696744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74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Make a German poster</a:t>
            </a:r>
            <a:endParaRPr lang="en-GB" b="1" dirty="0"/>
          </a:p>
        </p:txBody>
      </p:sp>
      <p:pic>
        <p:nvPicPr>
          <p:cNvPr id="11266" name="Picture 2" descr="http://lesson.website/wp-content/uploads/2015/12/How-to-Make-an-Effective-Missing-Pet-Post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984776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41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Weekdays 2 with Activities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Say what I do on some days of the week</a:t>
            </a:r>
            <a:endParaRPr lang="en-GB" i="1" dirty="0">
              <a:solidFill>
                <a:schemeClr val="tx1"/>
              </a:solidFill>
            </a:endParaRP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the days of the week in German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listen to an activity and mime the </a:t>
            </a:r>
            <a:r>
              <a:rPr lang="en-GB" dirty="0" smtClean="0">
                <a:solidFill>
                  <a:schemeClr val="tx1"/>
                </a:solidFill>
              </a:rPr>
              <a:t>action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memorise sentence about the days of the week and tell my partner</a:t>
            </a: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sing a song about the days of the week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2"/>
                </a:solidFill>
              </a:rPr>
              <a:t>I can create a poster saying what I do and what Felix does on a certain day of the week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46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2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48680"/>
            <a:ext cx="8496944" cy="1470025"/>
          </a:xfrm>
        </p:spPr>
        <p:txBody>
          <a:bodyPr>
            <a:normAutofit fontScale="90000"/>
          </a:bodyPr>
          <a:lstStyle/>
          <a:p>
            <a:r>
              <a:rPr lang="en-GB" sz="6000" b="1" dirty="0" smtClean="0"/>
              <a:t> Weekdays 2 with Activities</a:t>
            </a:r>
            <a:endParaRPr lang="en-GB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544" y="2276872"/>
            <a:ext cx="8208912" cy="4176464"/>
          </a:xfrm>
        </p:spPr>
        <p:txBody>
          <a:bodyPr>
            <a:normAutofit fontScale="92500" lnSpcReduction="20000"/>
          </a:bodyPr>
          <a:lstStyle/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LO</a:t>
            </a:r>
            <a:r>
              <a:rPr lang="en-GB" dirty="0" smtClean="0">
                <a:solidFill>
                  <a:schemeClr val="tx1"/>
                </a:solidFill>
              </a:rPr>
              <a:t>: Say what I do on some days of the week</a:t>
            </a:r>
            <a:endParaRPr lang="en-GB" i="1" dirty="0">
              <a:solidFill>
                <a:schemeClr val="tx1"/>
              </a:solidFill>
            </a:endParaRPr>
          </a:p>
          <a:p>
            <a:pPr lvl="0" algn="l"/>
            <a:r>
              <a:rPr lang="en-GB" b="1" u="sng" dirty="0" smtClean="0">
                <a:solidFill>
                  <a:schemeClr val="tx1"/>
                </a:solidFill>
              </a:rPr>
              <a:t>SC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say the days of the week in German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listen to an activity and mime the </a:t>
            </a:r>
            <a:r>
              <a:rPr lang="en-GB" dirty="0" smtClean="0">
                <a:solidFill>
                  <a:schemeClr val="tx1"/>
                </a:solidFill>
              </a:rPr>
              <a:t>action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memorise sentence about the days of the week and tell my partner</a:t>
            </a:r>
            <a:endParaRPr lang="en-GB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I can sing a song about the days of the week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en-GB" b="1" dirty="0" smtClean="0">
                <a:solidFill>
                  <a:schemeClr val="tx2"/>
                </a:solidFill>
              </a:rPr>
              <a:t>I can create a poster saying what I do and what Felix does on a certain day of the week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n-GB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The days of the week – </a:t>
            </a:r>
            <a:r>
              <a:rPr lang="en-GB" b="1" dirty="0" smtClean="0">
                <a:solidFill>
                  <a:srgbClr val="FF0000"/>
                </a:solidFill>
              </a:rPr>
              <a:t>die </a:t>
            </a:r>
            <a:r>
              <a:rPr lang="en-GB" b="1" dirty="0" err="1" smtClean="0">
                <a:solidFill>
                  <a:srgbClr val="FF0000"/>
                </a:solidFill>
              </a:rPr>
              <a:t>Wochentage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484784"/>
            <a:ext cx="4038600" cy="4525963"/>
          </a:xfrm>
        </p:spPr>
        <p:txBody>
          <a:bodyPr>
            <a:noAutofit/>
          </a:bodyPr>
          <a:lstStyle/>
          <a:p>
            <a:r>
              <a:rPr lang="en-GB" sz="3600" b="1" dirty="0" smtClean="0">
                <a:solidFill>
                  <a:srgbClr val="FF0000"/>
                </a:solidFill>
              </a:rPr>
              <a:t>Montag</a:t>
            </a: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Dienstag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Mittwoch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Donnerstag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Freitag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err="1" smtClean="0">
                <a:solidFill>
                  <a:srgbClr val="FF0000"/>
                </a:solidFill>
              </a:rPr>
              <a:t>Samstag</a:t>
            </a:r>
            <a:endParaRPr lang="en-GB" sz="3600" b="1" dirty="0" smtClean="0">
              <a:solidFill>
                <a:srgbClr val="FF0000"/>
              </a:solidFill>
            </a:endParaRPr>
          </a:p>
          <a:p>
            <a:r>
              <a:rPr lang="en-GB" sz="3600" b="1" dirty="0" smtClean="0">
                <a:solidFill>
                  <a:srgbClr val="FF0000"/>
                </a:solidFill>
              </a:rPr>
              <a:t>Sonntag</a:t>
            </a:r>
          </a:p>
          <a:p>
            <a:endParaRPr lang="en-GB" sz="36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http://www.pinpointe.com/blog/wp-content/uploads/days-of-the-week-best-time-to-send-email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81000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7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5900" y="168275"/>
            <a:ext cx="4284092" cy="6048672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On Monday must dad go to work early</a:t>
            </a:r>
          </a:p>
          <a:p>
            <a:r>
              <a:rPr lang="en-GB" b="1" dirty="0" smtClean="0"/>
              <a:t>Tuesday we want to go to the open air swimming pool</a:t>
            </a:r>
          </a:p>
          <a:p>
            <a:r>
              <a:rPr lang="en-GB" b="1" dirty="0" smtClean="0"/>
              <a:t>On Wednesday I must go to the dentist, oh no</a:t>
            </a:r>
          </a:p>
          <a:p>
            <a:r>
              <a:rPr lang="en-GB" b="1" dirty="0" smtClean="0"/>
              <a:t>Thursday Granny comes to visit, hooray</a:t>
            </a:r>
          </a:p>
          <a:p>
            <a:r>
              <a:rPr lang="en-GB" b="1" dirty="0" smtClean="0"/>
              <a:t>On Friday I always have football training</a:t>
            </a:r>
          </a:p>
          <a:p>
            <a:r>
              <a:rPr lang="en-GB" b="1" dirty="0" smtClean="0"/>
              <a:t>This Saturday, I (we) go to the zoo</a:t>
            </a:r>
          </a:p>
          <a:p>
            <a:r>
              <a:rPr lang="en-GB" b="1" dirty="0" smtClean="0"/>
              <a:t>Sunday is the seventh day of the week</a:t>
            </a:r>
          </a:p>
          <a:p>
            <a:r>
              <a:rPr lang="en-GB" b="1" dirty="0"/>
              <a:t>do, do, do, do, do, do, do, do, do</a:t>
            </a:r>
            <a:endParaRPr lang="de-DE" b="1" dirty="0"/>
          </a:p>
          <a:p>
            <a:endParaRPr lang="en-GB" b="1" dirty="0" smtClean="0"/>
          </a:p>
          <a:p>
            <a:endParaRPr lang="en-GB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55976" y="168276"/>
            <a:ext cx="4330824" cy="6429076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Am Montag muss der Papa </a:t>
            </a:r>
            <a:r>
              <a:rPr lang="en-GB" b="1" dirty="0" err="1" smtClean="0">
                <a:solidFill>
                  <a:srgbClr val="FF0000"/>
                </a:solidFill>
              </a:rPr>
              <a:t>früh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zu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Arbeit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Dienstag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wollen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wir</a:t>
            </a:r>
            <a:r>
              <a:rPr lang="en-GB" b="1" dirty="0" smtClean="0">
                <a:solidFill>
                  <a:srgbClr val="FF0000"/>
                </a:solidFill>
              </a:rPr>
              <a:t> ins </a:t>
            </a:r>
            <a:r>
              <a:rPr lang="en-GB" b="1" dirty="0" err="1" smtClean="0">
                <a:solidFill>
                  <a:srgbClr val="FF0000"/>
                </a:solidFill>
              </a:rPr>
              <a:t>Freibad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gehen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Mittwoch</a:t>
            </a:r>
            <a:r>
              <a:rPr lang="en-GB" b="1" dirty="0" smtClean="0">
                <a:solidFill>
                  <a:srgbClr val="FF0000"/>
                </a:solidFill>
              </a:rPr>
              <a:t>, da muss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dann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zum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Zahnartzt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och</a:t>
            </a:r>
            <a:r>
              <a:rPr lang="en-GB" b="1" dirty="0" smtClean="0">
                <a:solidFill>
                  <a:srgbClr val="FF0000"/>
                </a:solidFill>
              </a:rPr>
              <a:t> no</a:t>
            </a:r>
          </a:p>
          <a:p>
            <a:r>
              <a:rPr lang="en-GB" b="1" dirty="0" err="1" smtClean="0">
                <a:solidFill>
                  <a:srgbClr val="FF0000"/>
                </a:solidFill>
              </a:rPr>
              <a:t>Donnerstag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kommt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>
                <a:solidFill>
                  <a:srgbClr val="FF0000"/>
                </a:solidFill>
              </a:rPr>
              <a:t>O</a:t>
            </a:r>
            <a:r>
              <a:rPr lang="en-GB" b="1" dirty="0" smtClean="0">
                <a:solidFill>
                  <a:srgbClr val="FF0000"/>
                </a:solidFill>
              </a:rPr>
              <a:t>ma </a:t>
            </a:r>
            <a:r>
              <a:rPr lang="en-GB" b="1" dirty="0" err="1" smtClean="0">
                <a:solidFill>
                  <a:srgbClr val="FF0000"/>
                </a:solidFill>
              </a:rPr>
              <a:t>zum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Besuch</a:t>
            </a:r>
            <a:r>
              <a:rPr lang="en-GB" b="1" dirty="0" smtClean="0">
                <a:solidFill>
                  <a:srgbClr val="FF0000"/>
                </a:solidFill>
              </a:rPr>
              <a:t>, </a:t>
            </a:r>
            <a:r>
              <a:rPr lang="en-GB" b="1" dirty="0" err="1" smtClean="0">
                <a:solidFill>
                  <a:srgbClr val="FF0000"/>
                </a:solidFill>
              </a:rPr>
              <a:t>Hurra</a:t>
            </a:r>
            <a:r>
              <a:rPr lang="en-GB" b="1" dirty="0" smtClean="0">
                <a:solidFill>
                  <a:srgbClr val="FF0000"/>
                </a:solidFill>
              </a:rPr>
              <a:t>!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Am </a:t>
            </a:r>
            <a:r>
              <a:rPr lang="en-GB" b="1" dirty="0" err="1" smtClean="0">
                <a:solidFill>
                  <a:srgbClr val="FF0000"/>
                </a:solidFill>
              </a:rPr>
              <a:t>Freitag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habe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ich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immer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Fußballtraining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err="1" smtClean="0">
                <a:solidFill>
                  <a:srgbClr val="FF0000"/>
                </a:solidFill>
              </a:rPr>
              <a:t>Diesen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Samstag</a:t>
            </a:r>
            <a:r>
              <a:rPr lang="en-GB" b="1" dirty="0" smtClean="0">
                <a:solidFill>
                  <a:srgbClr val="FF0000"/>
                </a:solidFill>
              </a:rPr>
              <a:t>, da </a:t>
            </a:r>
            <a:r>
              <a:rPr lang="en-GB" b="1" dirty="0" err="1" smtClean="0">
                <a:solidFill>
                  <a:srgbClr val="FF0000"/>
                </a:solidFill>
              </a:rPr>
              <a:t>geht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es</a:t>
            </a:r>
            <a:r>
              <a:rPr lang="en-GB" b="1" dirty="0" smtClean="0">
                <a:solidFill>
                  <a:srgbClr val="FF0000"/>
                </a:solidFill>
              </a:rPr>
              <a:t> in den Zoo</a:t>
            </a:r>
          </a:p>
          <a:p>
            <a:r>
              <a:rPr lang="en-GB" b="1" dirty="0" smtClean="0">
                <a:solidFill>
                  <a:srgbClr val="FF0000"/>
                </a:solidFill>
              </a:rPr>
              <a:t>Sonntag </a:t>
            </a:r>
            <a:r>
              <a:rPr lang="en-GB" b="1" dirty="0" err="1" smtClean="0">
                <a:solidFill>
                  <a:srgbClr val="FF0000"/>
                </a:solidFill>
              </a:rPr>
              <a:t>ist</a:t>
            </a:r>
            <a:r>
              <a:rPr lang="en-GB" b="1" dirty="0" smtClean="0">
                <a:solidFill>
                  <a:srgbClr val="FF0000"/>
                </a:solidFill>
              </a:rPr>
              <a:t> der </a:t>
            </a:r>
            <a:r>
              <a:rPr lang="en-GB" b="1" dirty="0" err="1" smtClean="0">
                <a:solidFill>
                  <a:srgbClr val="FF0000"/>
                </a:solidFill>
              </a:rPr>
              <a:t>siebte</a:t>
            </a:r>
            <a:r>
              <a:rPr lang="en-GB" b="1" dirty="0" smtClean="0">
                <a:solidFill>
                  <a:srgbClr val="FF0000"/>
                </a:solidFill>
              </a:rPr>
              <a:t> Tag der </a:t>
            </a:r>
            <a:r>
              <a:rPr lang="en-GB" b="1" dirty="0" err="1" smtClean="0">
                <a:solidFill>
                  <a:srgbClr val="FF0000"/>
                </a:solidFill>
              </a:rPr>
              <a:t>Woche</a:t>
            </a:r>
            <a:endParaRPr lang="en-GB" b="1" dirty="0" smtClean="0">
              <a:solidFill>
                <a:srgbClr val="FF0000"/>
              </a:solidFill>
            </a:endParaRPr>
          </a:p>
          <a:p>
            <a:r>
              <a:rPr lang="en-GB" b="1" dirty="0" smtClean="0">
                <a:solidFill>
                  <a:srgbClr val="FF0000"/>
                </a:solidFill>
              </a:rPr>
              <a:t>do, do, do, do, do, do, do, do, do</a:t>
            </a:r>
            <a:endParaRPr lang="de-DE" b="1" dirty="0">
              <a:solidFill>
                <a:srgbClr val="FF0000"/>
              </a:solidFill>
            </a:endParaRPr>
          </a:p>
          <a:p>
            <a:endParaRPr lang="de-DE" b="1" dirty="0">
              <a:solidFill>
                <a:srgbClr val="FF0000"/>
              </a:solidFill>
            </a:endParaRPr>
          </a:p>
        </p:txBody>
      </p:sp>
      <p:sp>
        <p:nvSpPr>
          <p:cNvPr id="6" name="AutoShape 4" descr="cell phone ringing"/>
          <p:cNvSpPr>
            <a:spLocks noChangeAspect="1" noChangeArrowheads="1"/>
          </p:cNvSpPr>
          <p:nvPr/>
        </p:nvSpPr>
        <p:spPr bwMode="auto">
          <a:xfrm>
            <a:off x="63500" y="-13652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6" descr="cell phone ringing"/>
          <p:cNvSpPr>
            <a:spLocks noChangeAspect="1" noChangeArrowheads="1"/>
          </p:cNvSpPr>
          <p:nvPr/>
        </p:nvSpPr>
        <p:spPr bwMode="auto">
          <a:xfrm>
            <a:off x="215900" y="1587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8" descr="cell phone ringing"/>
          <p:cNvSpPr>
            <a:spLocks noChangeAspect="1" noChangeArrowheads="1"/>
          </p:cNvSpPr>
          <p:nvPr/>
        </p:nvSpPr>
        <p:spPr bwMode="auto">
          <a:xfrm>
            <a:off x="368300" y="168275"/>
            <a:ext cx="3524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AutoShape 10" descr="https://welltempered.files.wordpress.com/2013/09/cell-phone-ringing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996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9552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What does Felix do on Monday?</a:t>
            </a:r>
          </a:p>
          <a:p>
            <a:endParaRPr lang="en-GB" sz="2600" b="1" dirty="0"/>
          </a:p>
          <a:p>
            <a:r>
              <a:rPr lang="en-GB" sz="2600" b="1" dirty="0" smtClean="0"/>
              <a:t>What does he/she do on Tuesday?</a:t>
            </a:r>
          </a:p>
          <a:p>
            <a:endParaRPr lang="en-GB" sz="2600" b="1" dirty="0"/>
          </a:p>
          <a:p>
            <a:r>
              <a:rPr lang="en-GB" sz="2600" b="1" dirty="0" smtClean="0"/>
              <a:t>What do you do on Wednesday?</a:t>
            </a:r>
          </a:p>
          <a:p>
            <a:endParaRPr lang="en-GB" sz="2600" b="1" dirty="0"/>
          </a:p>
          <a:p>
            <a:r>
              <a:rPr lang="en-GB" sz="2600" b="1" dirty="0" smtClean="0"/>
              <a:t>What do you do on Thursday?</a:t>
            </a:r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1556792"/>
            <a:ext cx="4038600" cy="4525963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</a:rPr>
              <a:t>Was </a:t>
            </a:r>
            <a:r>
              <a:rPr lang="en-GB" sz="2600" b="1" dirty="0" err="1" smtClean="0">
                <a:solidFill>
                  <a:srgbClr val="FF0000"/>
                </a:solidFill>
              </a:rPr>
              <a:t>macht</a:t>
            </a:r>
            <a:r>
              <a:rPr lang="en-GB" sz="2600" b="1" dirty="0" smtClean="0">
                <a:solidFill>
                  <a:srgbClr val="FF0000"/>
                </a:solidFill>
              </a:rPr>
              <a:t> Felix am Montag?</a:t>
            </a:r>
          </a:p>
          <a:p>
            <a:endParaRPr lang="en-GB" sz="2600" b="1" dirty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Was </a:t>
            </a:r>
            <a:r>
              <a:rPr lang="en-GB" sz="2600" b="1" dirty="0" err="1" smtClean="0">
                <a:solidFill>
                  <a:srgbClr val="FF0000"/>
                </a:solidFill>
              </a:rPr>
              <a:t>macht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er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sie</a:t>
            </a:r>
            <a:r>
              <a:rPr lang="en-GB" sz="2600" b="1" dirty="0" smtClean="0">
                <a:solidFill>
                  <a:srgbClr val="FF0000"/>
                </a:solidFill>
              </a:rPr>
              <a:t> am </a:t>
            </a:r>
            <a:r>
              <a:rPr lang="en-GB" sz="2600" b="1" dirty="0" err="1" smtClean="0">
                <a:solidFill>
                  <a:srgbClr val="FF0000"/>
                </a:solidFill>
              </a:rPr>
              <a:t>Dienstag</a:t>
            </a:r>
            <a:r>
              <a:rPr lang="en-GB" sz="2600" b="1" dirty="0" smtClean="0">
                <a:solidFill>
                  <a:srgbClr val="FF0000"/>
                </a:solidFill>
              </a:rPr>
              <a:t>?</a:t>
            </a:r>
          </a:p>
          <a:p>
            <a:endParaRPr lang="en-GB" sz="2600" b="1" dirty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Was </a:t>
            </a:r>
            <a:r>
              <a:rPr lang="en-GB" sz="2600" b="1" dirty="0" err="1" smtClean="0">
                <a:solidFill>
                  <a:srgbClr val="FF0000"/>
                </a:solidFill>
              </a:rPr>
              <a:t>mach</a:t>
            </a:r>
            <a:r>
              <a:rPr lang="en-GB" sz="2600" b="1" u="sng" dirty="0" err="1" smtClean="0">
                <a:solidFill>
                  <a:srgbClr val="FF0000"/>
                </a:solidFill>
              </a:rPr>
              <a:t>st</a:t>
            </a:r>
            <a:r>
              <a:rPr lang="en-GB" sz="2600" b="1" dirty="0" smtClean="0">
                <a:solidFill>
                  <a:srgbClr val="FF0000"/>
                </a:solidFill>
              </a:rPr>
              <a:t> du am </a:t>
            </a:r>
            <a:r>
              <a:rPr lang="en-GB" sz="2600" b="1" dirty="0" err="1" smtClean="0">
                <a:solidFill>
                  <a:srgbClr val="FF0000"/>
                </a:solidFill>
              </a:rPr>
              <a:t>Mittwoch</a:t>
            </a:r>
            <a:r>
              <a:rPr lang="en-GB" sz="2600" b="1" dirty="0" smtClean="0">
                <a:solidFill>
                  <a:srgbClr val="FF0000"/>
                </a:solidFill>
              </a:rPr>
              <a:t>?</a:t>
            </a:r>
          </a:p>
          <a:p>
            <a:endParaRPr lang="en-GB" sz="2600" b="1" dirty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Was </a:t>
            </a:r>
            <a:r>
              <a:rPr lang="en-GB" sz="2600" b="1" dirty="0" err="1" smtClean="0">
                <a:solidFill>
                  <a:srgbClr val="FF0000"/>
                </a:solidFill>
              </a:rPr>
              <a:t>mach</a:t>
            </a:r>
            <a:r>
              <a:rPr lang="en-GB" sz="2600" b="1" u="sng" dirty="0" err="1" smtClean="0">
                <a:solidFill>
                  <a:srgbClr val="FF0000"/>
                </a:solidFill>
              </a:rPr>
              <a:t>st</a:t>
            </a:r>
            <a:r>
              <a:rPr lang="en-GB" sz="2600" b="1" dirty="0" smtClean="0">
                <a:solidFill>
                  <a:srgbClr val="FF0000"/>
                </a:solidFill>
              </a:rPr>
              <a:t> du am </a:t>
            </a:r>
            <a:r>
              <a:rPr lang="en-GB" sz="2600" b="1" dirty="0" err="1" smtClean="0">
                <a:solidFill>
                  <a:srgbClr val="FF0000"/>
                </a:solidFill>
              </a:rPr>
              <a:t>Donnerstag</a:t>
            </a:r>
            <a:r>
              <a:rPr lang="en-GB" sz="2600" b="1" dirty="0" smtClean="0">
                <a:solidFill>
                  <a:srgbClr val="FF0000"/>
                </a:solidFill>
              </a:rPr>
              <a:t>?</a:t>
            </a:r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(The) Activities – </a:t>
            </a:r>
            <a:r>
              <a:rPr lang="en-GB" b="1" dirty="0" smtClean="0">
                <a:solidFill>
                  <a:srgbClr val="FF0000"/>
                </a:solidFill>
              </a:rPr>
              <a:t>(die) </a:t>
            </a:r>
            <a:r>
              <a:rPr lang="en-GB" b="1" dirty="0" err="1" smtClean="0">
                <a:solidFill>
                  <a:srgbClr val="FF0000"/>
                </a:solidFill>
              </a:rPr>
              <a:t>Aktivitäten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301547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4869160"/>
            <a:ext cx="4038600" cy="1829398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On Monday I play football</a:t>
            </a:r>
            <a:endParaRPr lang="en-GB" sz="2600" b="1" dirty="0"/>
          </a:p>
          <a:p>
            <a:r>
              <a:rPr lang="en-GB" sz="2600" b="1" dirty="0" smtClean="0"/>
              <a:t>On Tuesday Felix/he/she plays football</a:t>
            </a:r>
          </a:p>
          <a:p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4869160"/>
            <a:ext cx="4038600" cy="1908365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</a:rPr>
              <a:t>Am Montag </a:t>
            </a:r>
            <a:r>
              <a:rPr lang="en-GB" sz="2600" b="1" dirty="0" err="1" smtClean="0">
                <a:solidFill>
                  <a:srgbClr val="FF0000"/>
                </a:solidFill>
              </a:rPr>
              <a:t>spiele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Fussball</a:t>
            </a:r>
            <a:endParaRPr lang="en-GB" sz="2600" b="1" dirty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Dienstag</a:t>
            </a:r>
            <a:r>
              <a:rPr lang="en-GB" sz="2600" b="1" dirty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spielt</a:t>
            </a:r>
            <a:r>
              <a:rPr lang="en-GB" sz="2600" b="1" dirty="0" smtClean="0">
                <a:solidFill>
                  <a:srgbClr val="FF0000"/>
                </a:solidFill>
              </a:rPr>
              <a:t> Felix/</a:t>
            </a:r>
            <a:r>
              <a:rPr lang="en-GB" sz="2600" b="1" dirty="0" err="1" smtClean="0">
                <a:solidFill>
                  <a:srgbClr val="FF0000"/>
                </a:solidFill>
              </a:rPr>
              <a:t>er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sie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>
                <a:solidFill>
                  <a:srgbClr val="FF0000"/>
                </a:solidFill>
              </a:rPr>
              <a:t>Fussball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Play football– </a:t>
            </a:r>
            <a:r>
              <a:rPr lang="en-GB" b="1" dirty="0" err="1" smtClean="0">
                <a:solidFill>
                  <a:srgbClr val="FF0000"/>
                </a:solidFill>
              </a:rPr>
              <a:t>Fussball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spielen</a:t>
            </a:r>
            <a:endParaRPr lang="en-GB" b="1" dirty="0"/>
          </a:p>
        </p:txBody>
      </p:sp>
      <p:sp>
        <p:nvSpPr>
          <p:cNvPr id="2" name="AutoShape 2" descr="https://encrypted-tbn0.gstatic.com/images?q=tbn:ANd9GcQes8BpZjjXsGww7se3xPzIfAuBNtauEIZIWCbSfmvXyup42AUt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53975" y="-1957388"/>
            <a:ext cx="6067425" cy="4086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8" name="Picture 4" descr="Final: Germany vs. Argentina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560840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16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4869160"/>
            <a:ext cx="4038600" cy="1829398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On Wednesday I play guitar</a:t>
            </a:r>
            <a:endParaRPr lang="en-GB" sz="2600" b="1" dirty="0"/>
          </a:p>
          <a:p>
            <a:r>
              <a:rPr lang="en-GB" sz="2600" b="1" dirty="0" smtClean="0"/>
              <a:t>On Thursday Felix/he/she plays guitar</a:t>
            </a:r>
          </a:p>
          <a:p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4869160"/>
            <a:ext cx="4038600" cy="1908365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Mittwoch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spiele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Gitarre</a:t>
            </a:r>
            <a:endParaRPr lang="en-GB" sz="2600" b="1" dirty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Donnerstag</a:t>
            </a:r>
            <a:r>
              <a:rPr lang="en-GB" sz="2600" b="1" dirty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spielt</a:t>
            </a:r>
            <a:r>
              <a:rPr lang="en-GB" sz="2600" b="1" dirty="0" smtClean="0">
                <a:solidFill>
                  <a:srgbClr val="FF0000"/>
                </a:solidFill>
              </a:rPr>
              <a:t> Felix /</a:t>
            </a:r>
            <a:r>
              <a:rPr lang="en-GB" sz="2600" b="1" dirty="0" err="1" smtClean="0">
                <a:solidFill>
                  <a:srgbClr val="FF0000"/>
                </a:solidFill>
              </a:rPr>
              <a:t>er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sie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Gitarre</a:t>
            </a:r>
            <a:endParaRPr lang="en-GB" sz="2600" b="1" dirty="0" smtClean="0">
              <a:solidFill>
                <a:srgbClr val="FF0000"/>
              </a:solidFill>
            </a:endParaRP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Play guitar – </a:t>
            </a:r>
            <a:r>
              <a:rPr lang="en-GB" b="1" dirty="0" err="1" smtClean="0">
                <a:solidFill>
                  <a:srgbClr val="FF0000"/>
                </a:solidFill>
              </a:rPr>
              <a:t>Gitarre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b="1" dirty="0" err="1" smtClean="0">
                <a:solidFill>
                  <a:srgbClr val="FF0000"/>
                </a:solidFill>
              </a:rPr>
              <a:t>spielen</a:t>
            </a:r>
            <a:endParaRPr lang="en-GB" b="1" dirty="0"/>
          </a:p>
        </p:txBody>
      </p:sp>
      <p:pic>
        <p:nvPicPr>
          <p:cNvPr id="2050" name="Picture 2" descr="http://stringproject.music.utexas.edu/files/2013/10/guitar_ki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597666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173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4869160"/>
            <a:ext cx="4038600" cy="1829398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On Friday I play tennis</a:t>
            </a:r>
            <a:endParaRPr lang="en-GB" sz="2600" b="1" dirty="0"/>
          </a:p>
          <a:p>
            <a:endParaRPr lang="en-GB" sz="2600" b="1" dirty="0" smtClean="0"/>
          </a:p>
          <a:p>
            <a:r>
              <a:rPr lang="en-GB" sz="2600" b="1" dirty="0" smtClean="0"/>
              <a:t>On Saturday Felix /he/she plays tennis</a:t>
            </a:r>
          </a:p>
          <a:p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4869160"/>
            <a:ext cx="4038600" cy="1908365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Freitag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spiele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Tennis</a:t>
            </a:r>
            <a:endParaRPr lang="en-GB" sz="2600" b="1" dirty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Am </a:t>
            </a:r>
            <a:r>
              <a:rPr lang="en-GB" sz="2600" b="1" dirty="0" err="1" smtClean="0">
                <a:solidFill>
                  <a:srgbClr val="FF0000"/>
                </a:solidFill>
              </a:rPr>
              <a:t>Samstag</a:t>
            </a:r>
            <a:r>
              <a:rPr lang="en-GB" sz="2600" b="1" dirty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spielt</a:t>
            </a:r>
            <a:r>
              <a:rPr lang="en-GB" sz="2600" b="1" dirty="0" smtClean="0">
                <a:solidFill>
                  <a:srgbClr val="FF0000"/>
                </a:solidFill>
              </a:rPr>
              <a:t> Felix /</a:t>
            </a:r>
            <a:r>
              <a:rPr lang="en-GB" sz="2600" b="1" dirty="0" err="1" smtClean="0">
                <a:solidFill>
                  <a:srgbClr val="FF0000"/>
                </a:solidFill>
              </a:rPr>
              <a:t>er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sie</a:t>
            </a:r>
            <a:r>
              <a:rPr lang="en-GB" sz="2600" b="1" dirty="0" smtClean="0">
                <a:solidFill>
                  <a:srgbClr val="FF0000"/>
                </a:solidFill>
              </a:rPr>
              <a:t> Tennis</a:t>
            </a: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Play tennis – </a:t>
            </a:r>
            <a:r>
              <a:rPr lang="en-GB" b="1" dirty="0">
                <a:solidFill>
                  <a:srgbClr val="FF0000"/>
                </a:solidFill>
              </a:rPr>
              <a:t>T</a:t>
            </a:r>
            <a:r>
              <a:rPr lang="en-GB" b="1" dirty="0" smtClean="0">
                <a:solidFill>
                  <a:srgbClr val="FF0000"/>
                </a:solidFill>
              </a:rPr>
              <a:t>ennis </a:t>
            </a:r>
            <a:r>
              <a:rPr lang="en-GB" b="1" dirty="0" err="1" smtClean="0">
                <a:solidFill>
                  <a:srgbClr val="FF0000"/>
                </a:solidFill>
              </a:rPr>
              <a:t>spielen</a:t>
            </a:r>
            <a:endParaRPr lang="en-GB" b="1" dirty="0"/>
          </a:p>
        </p:txBody>
      </p:sp>
      <p:pic>
        <p:nvPicPr>
          <p:cNvPr id="3074" name="Picture 2" descr="http://i.dailymail.co.uk/i/pix/2014/02/26/article-2568482-00EDBAD300000190-646_634x370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54" y="1268760"/>
            <a:ext cx="6921330" cy="35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30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://ts4.mm.bing.net/images/thumbnail.aspx?q=1610562471095&amp;id=63fb67c96104385e1403f2551571ea05"/>
          <p:cNvPicPr>
            <a:picLocks noChangeAspect="1" noChangeArrowheads="1"/>
          </p:cNvPicPr>
          <p:nvPr/>
        </p:nvPicPr>
        <p:blipFill>
          <a:blip r:embed="rId3" cstate="print">
            <a:lum bright="85000" contrast="-23000"/>
          </a:blip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33400" y="4869160"/>
            <a:ext cx="4038600" cy="1829398"/>
          </a:xfrm>
        </p:spPr>
        <p:txBody>
          <a:bodyPr>
            <a:noAutofit/>
          </a:bodyPr>
          <a:lstStyle/>
          <a:p>
            <a:r>
              <a:rPr lang="en-GB" sz="2600" b="1" dirty="0" smtClean="0"/>
              <a:t>On Sunday I play rugby</a:t>
            </a:r>
            <a:endParaRPr lang="en-GB" sz="2600" b="1" dirty="0"/>
          </a:p>
          <a:p>
            <a:endParaRPr lang="en-GB" sz="2600" b="1" dirty="0" smtClean="0"/>
          </a:p>
          <a:p>
            <a:r>
              <a:rPr lang="en-GB" sz="2600" b="1" dirty="0" smtClean="0"/>
              <a:t>On Monday Felix /he/she plays rugby</a:t>
            </a:r>
          </a:p>
          <a:p>
            <a:endParaRPr lang="en-GB" sz="26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0" y="4869160"/>
            <a:ext cx="4038600" cy="1908365"/>
          </a:xfrm>
        </p:spPr>
        <p:txBody>
          <a:bodyPr>
            <a:noAutofit/>
          </a:bodyPr>
          <a:lstStyle/>
          <a:p>
            <a:r>
              <a:rPr lang="en-GB" sz="2600" b="1" dirty="0" smtClean="0">
                <a:solidFill>
                  <a:srgbClr val="FF0000"/>
                </a:solidFill>
              </a:rPr>
              <a:t>Am Sonntag </a:t>
            </a:r>
            <a:r>
              <a:rPr lang="en-GB" sz="2600" b="1" dirty="0" err="1" smtClean="0">
                <a:solidFill>
                  <a:srgbClr val="FF0000"/>
                </a:solidFill>
              </a:rPr>
              <a:t>spiele</a:t>
            </a:r>
            <a:r>
              <a:rPr lang="en-GB" sz="2600" b="1" dirty="0" smtClean="0">
                <a:solidFill>
                  <a:srgbClr val="FF0000"/>
                </a:solidFill>
              </a:rPr>
              <a:t> </a:t>
            </a:r>
            <a:r>
              <a:rPr lang="en-GB" sz="2600" b="1" dirty="0" err="1" smtClean="0">
                <a:solidFill>
                  <a:srgbClr val="FF0000"/>
                </a:solidFill>
              </a:rPr>
              <a:t>ich</a:t>
            </a:r>
            <a:r>
              <a:rPr lang="en-GB" sz="2600" b="1" dirty="0" smtClean="0">
                <a:solidFill>
                  <a:srgbClr val="FF0000"/>
                </a:solidFill>
              </a:rPr>
              <a:t> Rugby</a:t>
            </a:r>
            <a:endParaRPr lang="en-GB" sz="2600" b="1" dirty="0">
              <a:solidFill>
                <a:srgbClr val="FF0000"/>
              </a:solidFill>
            </a:endParaRPr>
          </a:p>
          <a:p>
            <a:r>
              <a:rPr lang="en-GB" sz="2600" b="1" dirty="0" smtClean="0">
                <a:solidFill>
                  <a:srgbClr val="FF0000"/>
                </a:solidFill>
              </a:rPr>
              <a:t>Am Montag </a:t>
            </a:r>
            <a:r>
              <a:rPr lang="en-GB" sz="2600" b="1" dirty="0" err="1" smtClean="0">
                <a:solidFill>
                  <a:srgbClr val="FF0000"/>
                </a:solidFill>
              </a:rPr>
              <a:t>spielt</a:t>
            </a:r>
            <a:r>
              <a:rPr lang="en-GB" sz="2600" b="1" dirty="0" smtClean="0">
                <a:solidFill>
                  <a:srgbClr val="FF0000"/>
                </a:solidFill>
              </a:rPr>
              <a:t> Felix /</a:t>
            </a:r>
            <a:r>
              <a:rPr lang="en-GB" sz="2600" b="1" dirty="0" err="1" smtClean="0">
                <a:solidFill>
                  <a:srgbClr val="FF0000"/>
                </a:solidFill>
              </a:rPr>
              <a:t>er</a:t>
            </a:r>
            <a:r>
              <a:rPr lang="en-GB" sz="2600" b="1" dirty="0" smtClean="0">
                <a:solidFill>
                  <a:srgbClr val="FF0000"/>
                </a:solidFill>
              </a:rPr>
              <a:t>/</a:t>
            </a:r>
            <a:r>
              <a:rPr lang="en-GB" sz="2600" b="1" dirty="0" err="1" smtClean="0">
                <a:solidFill>
                  <a:srgbClr val="FF0000"/>
                </a:solidFill>
              </a:rPr>
              <a:t>sie</a:t>
            </a:r>
            <a:r>
              <a:rPr lang="en-GB" sz="2600" b="1" dirty="0" smtClean="0">
                <a:solidFill>
                  <a:srgbClr val="FF0000"/>
                </a:solidFill>
              </a:rPr>
              <a:t> Rugby</a:t>
            </a:r>
          </a:p>
          <a:p>
            <a:endParaRPr lang="en-GB" sz="2600" b="1" dirty="0">
              <a:solidFill>
                <a:srgbClr val="FF0000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/>
              <a:t>Play rugby – </a:t>
            </a:r>
            <a:r>
              <a:rPr lang="en-GB" b="1" dirty="0" smtClean="0">
                <a:solidFill>
                  <a:srgbClr val="FF0000"/>
                </a:solidFill>
              </a:rPr>
              <a:t>Rugby </a:t>
            </a:r>
            <a:r>
              <a:rPr lang="en-GB" b="1" dirty="0" err="1" smtClean="0">
                <a:solidFill>
                  <a:srgbClr val="FF0000"/>
                </a:solidFill>
              </a:rPr>
              <a:t>spielen</a:t>
            </a:r>
            <a:endParaRPr lang="en-GB" b="1" dirty="0"/>
          </a:p>
        </p:txBody>
      </p:sp>
      <p:pic>
        <p:nvPicPr>
          <p:cNvPr id="4098" name="Picture 2" descr="http://i.telegraph.co.uk/multimedia/archive/02630/george-north_2630706b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696744" cy="3686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80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1931</TotalTime>
  <Words>682</Words>
  <Application>Microsoft Office PowerPoint</Application>
  <PresentationFormat>On-screen Show (4:3)</PresentationFormat>
  <Paragraphs>112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www.zeitfuerdeutsch.com</vt:lpstr>
      <vt:lpstr> Weekdays 2 with Activities</vt:lpstr>
      <vt:lpstr>The days of the week – die Wochentage</vt:lpstr>
      <vt:lpstr>PowerPoint Presentation</vt:lpstr>
      <vt:lpstr>(The) Activities – (die) Aktivitäten</vt:lpstr>
      <vt:lpstr>Play football– Fussball spielen</vt:lpstr>
      <vt:lpstr>Play guitar – Gitarre spielen</vt:lpstr>
      <vt:lpstr>Play tennis – Tennis spielen</vt:lpstr>
      <vt:lpstr>Play rugby – Rugby spielen</vt:lpstr>
      <vt:lpstr>Play on the computer – am Computer spielen</vt:lpstr>
      <vt:lpstr>Play computer games – Computerspiele spielen</vt:lpstr>
      <vt:lpstr>Go to the cinema – ins Kino gehen</vt:lpstr>
      <vt:lpstr>Stay at home – zu Hause bleiben</vt:lpstr>
      <vt:lpstr>Hans sagt – Hans (Simon) says</vt:lpstr>
      <vt:lpstr>Running Dictation</vt:lpstr>
      <vt:lpstr>Make a German poster</vt:lpstr>
      <vt:lpstr> Weekdays 2 with Activities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German - Deutsch</dc:title>
  <dc:creator>Sean1982</dc:creator>
  <cp:lastModifiedBy>Sean Sullivan</cp:lastModifiedBy>
  <cp:revision>124</cp:revision>
  <cp:lastPrinted>2015-06-05T11:59:55Z</cp:lastPrinted>
  <dcterms:created xsi:type="dcterms:W3CDTF">2014-08-31T12:54:10Z</dcterms:created>
  <dcterms:modified xsi:type="dcterms:W3CDTF">2016-10-27T09:56:42Z</dcterms:modified>
</cp:coreProperties>
</file>