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41" r:id="rId2"/>
    <p:sldId id="256" r:id="rId3"/>
    <p:sldId id="474" r:id="rId4"/>
    <p:sldId id="485" r:id="rId5"/>
    <p:sldId id="486" r:id="rId6"/>
    <p:sldId id="487" r:id="rId7"/>
    <p:sldId id="488" r:id="rId8"/>
    <p:sldId id="489" r:id="rId9"/>
    <p:sldId id="490" r:id="rId10"/>
    <p:sldId id="495" r:id="rId11"/>
    <p:sldId id="493" r:id="rId12"/>
    <p:sldId id="491" r:id="rId13"/>
    <p:sldId id="494" r:id="rId14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328AA-8747-4686-A990-A9845E527D35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C8E73-9675-48EC-8DCB-A6EE6D1944F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370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867383F-0FA4-4542-895D-A3D01E16D30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C2A8675-6B04-4B46-B924-0FBD3F8E3EB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48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6.jpeg"/><Relationship Id="rId5" Type="http://schemas.openxmlformats.org/officeDocument/2006/relationships/image" Target="../media/image25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hyperlink" Target="http://www.google.co.uk/url?sa=i&amp;rct=j&amp;q=&amp;esrc=s&amp;source=images&amp;cd=&amp;cad=rja&amp;uact=8&amp;ved=0ahUKEwi70o_ciaDNAhXiA8AKHbAuC2wQjRwIBw&amp;url=http://www.stepmap.de/landkarte/deutschland-und-nachbarn-124653&amp;psig=AFQjCNGKi6gN912QuBGcOblJ78TaDbfbDA&amp;ust=1465737913052438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6"/>
            <a:ext cx="8572500" cy="5445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4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 smtClean="0">
                <a:latin typeface="+mj-lt"/>
                <a:ea typeface="+mj-ea"/>
                <a:cs typeface="+mj-cs"/>
              </a:rPr>
              <a:t>Find Herr/Frau X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830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746476"/>
              </p:ext>
            </p:extLst>
          </p:nvPr>
        </p:nvGraphicFramePr>
        <p:xfrm>
          <a:off x="3388197" y="3645024"/>
          <a:ext cx="2223588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r:id="rId4" imgW="8019943" imgH="5667255" progId="AcroExch.Document.7">
                  <p:embed/>
                </p:oleObj>
              </mc:Choice>
              <mc:Fallback>
                <p:oleObj name="Acrobat Document" r:id="rId4" imgW="8019943" imgH="5667255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8197" y="3645024"/>
                        <a:ext cx="2223588" cy="11521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3568" y="4941168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1 – Wo </a:t>
            </a:r>
            <a:r>
              <a:rPr lang="en-GB" sz="4000" b="1" dirty="0" err="1" smtClean="0">
                <a:solidFill>
                  <a:srgbClr val="FF0000"/>
                </a:solidFill>
              </a:rPr>
              <a:t>ist</a:t>
            </a:r>
            <a:r>
              <a:rPr lang="en-GB" sz="4000" b="1" dirty="0" smtClean="0">
                <a:solidFill>
                  <a:srgbClr val="FF0000"/>
                </a:solidFill>
              </a:rPr>
              <a:t> …?</a:t>
            </a:r>
          </a:p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2 - … </a:t>
            </a:r>
            <a:r>
              <a:rPr lang="en-GB" sz="4000" b="1" dirty="0" err="1" smtClean="0">
                <a:solidFill>
                  <a:srgbClr val="FF0000"/>
                </a:solidFill>
              </a:rPr>
              <a:t>ist</a:t>
            </a:r>
            <a:r>
              <a:rPr lang="en-GB" sz="4000" b="1" dirty="0" smtClean="0">
                <a:solidFill>
                  <a:srgbClr val="FF0000"/>
                </a:solidFill>
              </a:rPr>
              <a:t> in …</a:t>
            </a:r>
            <a:endParaRPr lang="en-GB" sz="4000" b="1" dirty="0">
              <a:solidFill>
                <a:srgbClr val="FF0000"/>
              </a:solidFill>
            </a:endParaRPr>
          </a:p>
        </p:txBody>
      </p:sp>
      <p:pic>
        <p:nvPicPr>
          <p:cNvPr id="10" name="Picture 9" descr="Letter x - Icon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403648"/>
            <a:ext cx="2736303" cy="1867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695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Where is …? – </a:t>
            </a:r>
            <a:r>
              <a:rPr lang="en-GB" b="1" dirty="0" smtClean="0">
                <a:solidFill>
                  <a:srgbClr val="FF0000"/>
                </a:solidFill>
              </a:rPr>
              <a:t>Wo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…?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328592"/>
          </a:xfrm>
        </p:spPr>
        <p:txBody>
          <a:bodyPr>
            <a:normAutofit fontScale="92500" lnSpcReduction="10000"/>
          </a:bodyPr>
          <a:lstStyle/>
          <a:p>
            <a:r>
              <a:rPr lang="en-GB" sz="3200" b="1" dirty="0" smtClean="0"/>
              <a:t>North</a:t>
            </a:r>
          </a:p>
          <a:p>
            <a:r>
              <a:rPr lang="en-GB" sz="3200" b="1" dirty="0" smtClean="0"/>
              <a:t>South</a:t>
            </a:r>
          </a:p>
          <a:p>
            <a:r>
              <a:rPr lang="en-GB" sz="3200" b="1" dirty="0" smtClean="0"/>
              <a:t>East </a:t>
            </a:r>
          </a:p>
          <a:p>
            <a:r>
              <a:rPr lang="en-GB" sz="3200" b="1" dirty="0" smtClean="0"/>
              <a:t>West</a:t>
            </a:r>
          </a:p>
          <a:p>
            <a:r>
              <a:rPr lang="en-GB" sz="3200" b="1" dirty="0" smtClean="0"/>
              <a:t>Middle</a:t>
            </a:r>
          </a:p>
          <a:p>
            <a:r>
              <a:rPr lang="en-GB" sz="3200" b="1" dirty="0" smtClean="0"/>
              <a:t>In the North</a:t>
            </a:r>
          </a:p>
          <a:p>
            <a:r>
              <a:rPr lang="en-GB" sz="3200" b="1" dirty="0" smtClean="0"/>
              <a:t>In the South</a:t>
            </a:r>
          </a:p>
          <a:p>
            <a:r>
              <a:rPr lang="en-GB" sz="3200" b="1" dirty="0" smtClean="0"/>
              <a:t>In the East</a:t>
            </a:r>
          </a:p>
          <a:p>
            <a:r>
              <a:rPr lang="en-GB" sz="3200" b="1" dirty="0" smtClean="0"/>
              <a:t>In the West</a:t>
            </a:r>
          </a:p>
          <a:p>
            <a:r>
              <a:rPr lang="en-GB" sz="3200" b="1" dirty="0" smtClean="0"/>
              <a:t>In the Middle</a:t>
            </a:r>
          </a:p>
          <a:p>
            <a:endParaRPr lang="en-GB" sz="3200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328592"/>
          </a:xfrm>
        </p:spPr>
        <p:txBody>
          <a:bodyPr>
            <a:normAutofit fontScale="92500" lnSpcReduction="10000"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Nord</a:t>
            </a:r>
          </a:p>
          <a:p>
            <a:r>
              <a:rPr lang="en-GB" sz="3200" b="1" dirty="0" err="1" smtClean="0">
                <a:solidFill>
                  <a:srgbClr val="FF0000"/>
                </a:solidFill>
              </a:rPr>
              <a:t>Süd</a:t>
            </a:r>
            <a:endParaRPr lang="en-GB" sz="3200" b="1" dirty="0" smtClean="0">
              <a:solidFill>
                <a:srgbClr val="FF0000"/>
              </a:solidFill>
            </a:endParaRPr>
          </a:p>
          <a:p>
            <a:r>
              <a:rPr lang="en-GB" sz="3200" b="1" dirty="0" err="1" smtClean="0">
                <a:solidFill>
                  <a:srgbClr val="FF0000"/>
                </a:solidFill>
              </a:rPr>
              <a:t>Ost</a:t>
            </a:r>
            <a:endParaRPr lang="en-GB" sz="3200" b="1" dirty="0" smtClean="0">
              <a:solidFill>
                <a:srgbClr val="FF0000"/>
              </a:solidFill>
            </a:endParaRPr>
          </a:p>
          <a:p>
            <a:r>
              <a:rPr lang="en-GB" sz="3200" b="1" dirty="0" smtClean="0">
                <a:solidFill>
                  <a:srgbClr val="FF0000"/>
                </a:solidFill>
              </a:rPr>
              <a:t>West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die </a:t>
            </a:r>
            <a:r>
              <a:rPr lang="en-GB" sz="3200" b="1" dirty="0" err="1" smtClean="0">
                <a:solidFill>
                  <a:srgbClr val="FF0000"/>
                </a:solidFill>
              </a:rPr>
              <a:t>Mitte</a:t>
            </a:r>
            <a:endParaRPr lang="en-GB" sz="3200" b="1" dirty="0" smtClean="0">
              <a:solidFill>
                <a:srgbClr val="FF0000"/>
              </a:solidFill>
            </a:endParaRPr>
          </a:p>
          <a:p>
            <a:r>
              <a:rPr lang="en-GB" sz="3200" b="1" dirty="0" err="1" smtClean="0">
                <a:solidFill>
                  <a:srgbClr val="FF0000"/>
                </a:solidFill>
              </a:rPr>
              <a:t>Im</a:t>
            </a:r>
            <a:r>
              <a:rPr lang="en-GB" sz="3200" b="1" dirty="0" smtClean="0">
                <a:solidFill>
                  <a:srgbClr val="FF0000"/>
                </a:solidFill>
              </a:rPr>
              <a:t> </a:t>
            </a:r>
            <a:r>
              <a:rPr lang="en-GB" sz="3200" b="1" dirty="0" err="1" smtClean="0">
                <a:solidFill>
                  <a:srgbClr val="FF0000"/>
                </a:solidFill>
              </a:rPr>
              <a:t>Norden</a:t>
            </a:r>
            <a:endParaRPr lang="en-GB" sz="3200" b="1" dirty="0" smtClean="0">
              <a:solidFill>
                <a:srgbClr val="FF0000"/>
              </a:solidFill>
            </a:endParaRPr>
          </a:p>
          <a:p>
            <a:r>
              <a:rPr lang="en-GB" sz="3200" b="1" dirty="0" err="1" smtClean="0">
                <a:solidFill>
                  <a:srgbClr val="FF0000"/>
                </a:solidFill>
              </a:rPr>
              <a:t>Im</a:t>
            </a:r>
            <a:r>
              <a:rPr lang="en-GB" sz="3200" b="1" dirty="0" smtClean="0">
                <a:solidFill>
                  <a:srgbClr val="FF0000"/>
                </a:solidFill>
              </a:rPr>
              <a:t> </a:t>
            </a:r>
            <a:r>
              <a:rPr lang="en-GB" sz="3200" b="1" dirty="0" err="1" smtClean="0">
                <a:solidFill>
                  <a:srgbClr val="FF0000"/>
                </a:solidFill>
              </a:rPr>
              <a:t>Süden</a:t>
            </a:r>
            <a:endParaRPr lang="en-GB" sz="3200" b="1" dirty="0" smtClean="0">
              <a:solidFill>
                <a:srgbClr val="FF0000"/>
              </a:solidFill>
            </a:endParaRPr>
          </a:p>
          <a:p>
            <a:r>
              <a:rPr lang="en-GB" sz="3200" b="1" dirty="0" err="1" smtClean="0">
                <a:solidFill>
                  <a:srgbClr val="FF0000"/>
                </a:solidFill>
              </a:rPr>
              <a:t>Im</a:t>
            </a:r>
            <a:r>
              <a:rPr lang="en-GB" sz="3200" b="1" dirty="0" smtClean="0">
                <a:solidFill>
                  <a:srgbClr val="FF0000"/>
                </a:solidFill>
              </a:rPr>
              <a:t> </a:t>
            </a:r>
            <a:r>
              <a:rPr lang="en-GB" sz="3200" b="1" dirty="0" err="1" smtClean="0">
                <a:solidFill>
                  <a:srgbClr val="FF0000"/>
                </a:solidFill>
              </a:rPr>
              <a:t>Osten</a:t>
            </a:r>
            <a:endParaRPr lang="en-GB" sz="3200" b="1" dirty="0" smtClean="0">
              <a:solidFill>
                <a:srgbClr val="FF0000"/>
              </a:solidFill>
            </a:endParaRPr>
          </a:p>
          <a:p>
            <a:r>
              <a:rPr lang="en-GB" sz="3200" b="1" dirty="0" err="1" smtClean="0">
                <a:solidFill>
                  <a:srgbClr val="FF0000"/>
                </a:solidFill>
              </a:rPr>
              <a:t>Im</a:t>
            </a:r>
            <a:r>
              <a:rPr lang="en-GB" sz="3200" b="1" dirty="0" smtClean="0">
                <a:solidFill>
                  <a:srgbClr val="FF0000"/>
                </a:solidFill>
              </a:rPr>
              <a:t> </a:t>
            </a:r>
            <a:r>
              <a:rPr lang="en-GB" sz="3200" b="1" dirty="0" err="1" smtClean="0">
                <a:solidFill>
                  <a:srgbClr val="FF0000"/>
                </a:solidFill>
              </a:rPr>
              <a:t>Westen</a:t>
            </a:r>
            <a:endParaRPr lang="en-GB" sz="3200" b="1" dirty="0" smtClean="0">
              <a:solidFill>
                <a:srgbClr val="FF0000"/>
              </a:solidFill>
            </a:endParaRPr>
          </a:p>
          <a:p>
            <a:r>
              <a:rPr lang="en-GB" sz="3200" b="1" dirty="0" smtClean="0">
                <a:solidFill>
                  <a:srgbClr val="FF0000"/>
                </a:solidFill>
              </a:rPr>
              <a:t>In der </a:t>
            </a:r>
            <a:r>
              <a:rPr lang="en-GB" sz="3200" b="1" dirty="0" err="1" smtClean="0">
                <a:solidFill>
                  <a:srgbClr val="FF0000"/>
                </a:solidFill>
              </a:rPr>
              <a:t>Mitte</a:t>
            </a:r>
            <a:endParaRPr lang="en-GB" sz="3200" b="1" dirty="0" smtClean="0">
              <a:solidFill>
                <a:srgbClr val="FF0000"/>
              </a:solidFill>
            </a:endParaRPr>
          </a:p>
          <a:p>
            <a:endParaRPr lang="en-GB" sz="3200" b="1" dirty="0" smtClean="0">
              <a:solidFill>
                <a:srgbClr val="FF0000"/>
              </a:solidFill>
            </a:endParaRPr>
          </a:p>
        </p:txBody>
      </p:sp>
      <p:sp>
        <p:nvSpPr>
          <p:cNvPr id="8" name="AutoShape 4" descr="https://upload.wikimedia.org/wikipedia/commons/9/97/Continental_models-Australia.gif"/>
          <p:cNvSpPr>
            <a:spLocks noChangeAspect="1" noChangeArrowheads="1"/>
          </p:cNvSpPr>
          <p:nvPr/>
        </p:nvSpPr>
        <p:spPr bwMode="auto">
          <a:xfrm>
            <a:off x="63500" y="-136525"/>
            <a:ext cx="11915775" cy="604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79512" y="3789040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65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3652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Map of Germany – </a:t>
            </a:r>
            <a:r>
              <a:rPr lang="en-GB" b="1" dirty="0" err="1" smtClean="0">
                <a:solidFill>
                  <a:srgbClr val="FF0000"/>
                </a:solidFill>
              </a:rPr>
              <a:t>Deutschlandkarte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AutoShape 2" descr="https://upload.wikimedia.org/wikipedia/commons/9/97/Continental_models-Australia.gif"/>
          <p:cNvSpPr>
            <a:spLocks noChangeAspect="1" noChangeArrowheads="1"/>
          </p:cNvSpPr>
          <p:nvPr/>
        </p:nvSpPr>
        <p:spPr bwMode="auto">
          <a:xfrm>
            <a:off x="63500" y="-136525"/>
            <a:ext cx="11915775" cy="604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http://www.stepmap.de/landkarte/deutschland-und-nachbarn-124653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7560840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59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147002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 Continents 2 – </a:t>
            </a:r>
            <a:r>
              <a:rPr lang="en-GB" sz="6000" b="1" dirty="0" err="1" smtClean="0">
                <a:solidFill>
                  <a:srgbClr val="FF0000"/>
                </a:solidFill>
              </a:rPr>
              <a:t>Kontinente</a:t>
            </a:r>
            <a:r>
              <a:rPr lang="en-GB" sz="6000" b="1" dirty="0" smtClean="0">
                <a:solidFill>
                  <a:srgbClr val="FF0000"/>
                </a:solidFill>
              </a:rPr>
              <a:t> 2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392488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Use </a:t>
            </a:r>
            <a:r>
              <a:rPr lang="en-GB" dirty="0">
                <a:solidFill>
                  <a:schemeClr val="tx1"/>
                </a:solidFill>
              </a:rPr>
              <a:t>a map to </a:t>
            </a:r>
            <a:r>
              <a:rPr lang="en-GB" dirty="0" smtClean="0">
                <a:solidFill>
                  <a:schemeClr val="tx1"/>
                </a:solidFill>
              </a:rPr>
              <a:t>talk about continents, countries and cities</a:t>
            </a:r>
            <a:endParaRPr lang="en-GB" dirty="0">
              <a:solidFill>
                <a:schemeClr val="tx1"/>
              </a:solidFill>
            </a:endParaRPr>
          </a:p>
          <a:p>
            <a:pPr lvl="0" algn="l"/>
            <a:r>
              <a:rPr lang="en-GB" u="sng" dirty="0" smtClean="0">
                <a:solidFill>
                  <a:schemeClr val="tx1"/>
                </a:solidFill>
              </a:rPr>
              <a:t>SC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name the seven continents and more than 15 countries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I </a:t>
            </a:r>
            <a:r>
              <a:rPr lang="en-GB" b="1" dirty="0">
                <a:solidFill>
                  <a:schemeClr val="accent1"/>
                </a:solidFill>
              </a:rPr>
              <a:t>can say which continent a country is </a:t>
            </a:r>
            <a:r>
              <a:rPr lang="en-GB" b="1" dirty="0" smtClean="0">
                <a:solidFill>
                  <a:schemeClr val="accent1"/>
                </a:solidFill>
              </a:rPr>
              <a:t>in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ask and answer questions about location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36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147002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 Continents 2 – </a:t>
            </a:r>
            <a:r>
              <a:rPr lang="en-GB" sz="6000" b="1" dirty="0" err="1" smtClean="0">
                <a:solidFill>
                  <a:srgbClr val="FF0000"/>
                </a:solidFill>
              </a:rPr>
              <a:t>Kontinente</a:t>
            </a:r>
            <a:r>
              <a:rPr lang="en-GB" sz="6000" b="1" dirty="0" smtClean="0">
                <a:solidFill>
                  <a:srgbClr val="FF0000"/>
                </a:solidFill>
              </a:rPr>
              <a:t> 2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392488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Use </a:t>
            </a:r>
            <a:r>
              <a:rPr lang="en-GB" dirty="0">
                <a:solidFill>
                  <a:schemeClr val="tx1"/>
                </a:solidFill>
              </a:rPr>
              <a:t>a map to </a:t>
            </a:r>
            <a:r>
              <a:rPr lang="en-GB" dirty="0" smtClean="0">
                <a:solidFill>
                  <a:schemeClr val="tx1"/>
                </a:solidFill>
              </a:rPr>
              <a:t>talk about continents, countries and cities</a:t>
            </a:r>
            <a:endParaRPr lang="en-GB" dirty="0">
              <a:solidFill>
                <a:schemeClr val="tx1"/>
              </a:solidFill>
            </a:endParaRPr>
          </a:p>
          <a:p>
            <a:pPr lvl="0" algn="l"/>
            <a:r>
              <a:rPr lang="en-GB" u="sng" dirty="0" smtClean="0">
                <a:solidFill>
                  <a:schemeClr val="tx1"/>
                </a:solidFill>
              </a:rPr>
              <a:t>SC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name the seven continents and more than 15 countries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I </a:t>
            </a:r>
            <a:r>
              <a:rPr lang="en-GB" b="1" dirty="0">
                <a:solidFill>
                  <a:schemeClr val="accent1"/>
                </a:solidFill>
              </a:rPr>
              <a:t>can say which continent a country is </a:t>
            </a:r>
            <a:r>
              <a:rPr lang="en-GB" b="1" dirty="0" smtClean="0">
                <a:solidFill>
                  <a:schemeClr val="accent1"/>
                </a:solidFill>
              </a:rPr>
              <a:t>in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ask and answer questions about location</a:t>
            </a:r>
            <a:endParaRPr lang="en-GB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Europe – </a:t>
            </a:r>
            <a:r>
              <a:rPr lang="en-GB" b="1" dirty="0" smtClean="0">
                <a:solidFill>
                  <a:srgbClr val="FF0000"/>
                </a:solidFill>
              </a:rPr>
              <a:t>Europa</a:t>
            </a:r>
            <a:endParaRPr lang="en-GB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94733" y="1166017"/>
            <a:ext cx="4038600" cy="5215311"/>
          </a:xfrm>
        </p:spPr>
        <p:txBody>
          <a:bodyPr>
            <a:normAutofit lnSpcReduction="10000"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Großbrittanien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Irland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Frankreich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Deutschland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Österreich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Schweiz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874" y="1173838"/>
            <a:ext cx="4038600" cy="5279498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Great Britain</a:t>
            </a:r>
          </a:p>
          <a:p>
            <a:endParaRPr lang="en-GB" b="1" dirty="0"/>
          </a:p>
          <a:p>
            <a:r>
              <a:rPr lang="en-GB" b="1" dirty="0" smtClean="0"/>
              <a:t>Ireland</a:t>
            </a:r>
          </a:p>
          <a:p>
            <a:endParaRPr lang="en-GB" b="1" dirty="0"/>
          </a:p>
          <a:p>
            <a:r>
              <a:rPr lang="en-GB" b="1" dirty="0" smtClean="0"/>
              <a:t>France</a:t>
            </a:r>
          </a:p>
          <a:p>
            <a:endParaRPr lang="en-GB" b="1" dirty="0"/>
          </a:p>
          <a:p>
            <a:r>
              <a:rPr lang="en-GB" b="1" dirty="0" smtClean="0"/>
              <a:t>Germany</a:t>
            </a:r>
          </a:p>
          <a:p>
            <a:endParaRPr lang="en-GB" b="1" dirty="0"/>
          </a:p>
          <a:p>
            <a:r>
              <a:rPr lang="en-GB" b="1" dirty="0" smtClean="0"/>
              <a:t>Austria</a:t>
            </a:r>
          </a:p>
          <a:p>
            <a:endParaRPr lang="en-GB" b="1" dirty="0"/>
          </a:p>
          <a:p>
            <a:r>
              <a:rPr lang="en-GB" b="1" dirty="0" smtClean="0"/>
              <a:t>Switzerland</a:t>
            </a:r>
            <a:endParaRPr lang="en-GB" b="1" dirty="0"/>
          </a:p>
        </p:txBody>
      </p:sp>
      <p:sp>
        <p:nvSpPr>
          <p:cNvPr id="7" name="AutoShape 4" descr="Flag of Europe.svg"/>
          <p:cNvSpPr>
            <a:spLocks noChangeAspect="1" noChangeArrowheads="1"/>
          </p:cNvSpPr>
          <p:nvPr/>
        </p:nvSpPr>
        <p:spPr bwMode="auto">
          <a:xfrm>
            <a:off x="63500" y="-13652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6" descr="Flag of Europe.svg"/>
          <p:cNvSpPr>
            <a:spLocks noChangeAspect="1" noChangeArrowheads="1"/>
          </p:cNvSpPr>
          <p:nvPr/>
        </p:nvSpPr>
        <p:spPr bwMode="auto">
          <a:xfrm>
            <a:off x="215900" y="1587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8" descr="Flag of Europe.svg"/>
          <p:cNvSpPr>
            <a:spLocks noChangeAspect="1" noChangeArrowheads="1"/>
          </p:cNvSpPr>
          <p:nvPr/>
        </p:nvSpPr>
        <p:spPr bwMode="auto">
          <a:xfrm>
            <a:off x="368300" y="16827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033" y="100501"/>
            <a:ext cx="1746399" cy="73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11" descr="The Union Flag: a red cross over combined red and white saltires, all with white borders, over a dark blue background."/>
          <p:cNvSpPr>
            <a:spLocks noChangeAspect="1" noChangeArrowheads="1"/>
          </p:cNvSpPr>
          <p:nvPr/>
        </p:nvSpPr>
        <p:spPr bwMode="auto">
          <a:xfrm>
            <a:off x="63500" y="-136525"/>
            <a:ext cx="10725150" cy="538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83" y="1124744"/>
            <a:ext cx="1339751" cy="564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84" y="2017439"/>
            <a:ext cx="1339750" cy="722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84" y="3080369"/>
            <a:ext cx="1339750" cy="697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82" y="4077072"/>
            <a:ext cx="1353317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82" y="4893989"/>
            <a:ext cx="1353318" cy="695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02" y="5733256"/>
            <a:ext cx="1008111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975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North America – </a:t>
            </a:r>
            <a:r>
              <a:rPr lang="en-GB" b="1" dirty="0" err="1" smtClean="0">
                <a:solidFill>
                  <a:srgbClr val="FF0000"/>
                </a:solidFill>
              </a:rPr>
              <a:t>Nordamerika</a:t>
            </a:r>
            <a:endParaRPr lang="en-GB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94733" y="1166017"/>
            <a:ext cx="4038600" cy="5215311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die USA</a:t>
            </a:r>
          </a:p>
          <a:p>
            <a:endParaRPr lang="en-GB" sz="4000" b="1" dirty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Kanada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Mexiko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874" y="1173838"/>
            <a:ext cx="4038600" cy="5279498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The USA</a:t>
            </a:r>
          </a:p>
          <a:p>
            <a:endParaRPr lang="en-GB" sz="4000" b="1" dirty="0"/>
          </a:p>
          <a:p>
            <a:r>
              <a:rPr lang="en-GB" sz="4000" b="1" dirty="0" smtClean="0"/>
              <a:t>Canada</a:t>
            </a:r>
          </a:p>
          <a:p>
            <a:endParaRPr lang="en-GB" sz="4000" b="1" dirty="0"/>
          </a:p>
          <a:p>
            <a:r>
              <a:rPr lang="en-GB" sz="4000" b="1" dirty="0" smtClean="0"/>
              <a:t>Mexico</a:t>
            </a:r>
          </a:p>
          <a:p>
            <a:endParaRPr lang="en-GB" sz="4000" b="1" dirty="0"/>
          </a:p>
        </p:txBody>
      </p:sp>
      <p:sp>
        <p:nvSpPr>
          <p:cNvPr id="7" name="AutoShape 4" descr="Flag of Europe.svg"/>
          <p:cNvSpPr>
            <a:spLocks noChangeAspect="1" noChangeArrowheads="1"/>
          </p:cNvSpPr>
          <p:nvPr/>
        </p:nvSpPr>
        <p:spPr bwMode="auto">
          <a:xfrm>
            <a:off x="63500" y="-13652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6" descr="Flag of Europe.svg"/>
          <p:cNvSpPr>
            <a:spLocks noChangeAspect="1" noChangeArrowheads="1"/>
          </p:cNvSpPr>
          <p:nvPr/>
        </p:nvSpPr>
        <p:spPr bwMode="auto">
          <a:xfrm>
            <a:off x="215900" y="1587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8" descr="Flag of Europe.svg"/>
          <p:cNvSpPr>
            <a:spLocks noChangeAspect="1" noChangeArrowheads="1"/>
          </p:cNvSpPr>
          <p:nvPr/>
        </p:nvSpPr>
        <p:spPr bwMode="auto">
          <a:xfrm>
            <a:off x="368300" y="16827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11" descr="The Union Flag: a red cross over combined red and white saltires, all with white borders, over a dark blue background."/>
          <p:cNvSpPr>
            <a:spLocks noChangeAspect="1" noChangeArrowheads="1"/>
          </p:cNvSpPr>
          <p:nvPr/>
        </p:nvSpPr>
        <p:spPr bwMode="auto">
          <a:xfrm>
            <a:off x="63500" y="-136525"/>
            <a:ext cx="10725150" cy="538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82" y="1196752"/>
            <a:ext cx="1353318" cy="575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800" y="2740025"/>
            <a:ext cx="1341602" cy="5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85" y="4149080"/>
            <a:ext cx="1354206" cy="674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429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South America – </a:t>
            </a:r>
            <a:r>
              <a:rPr lang="en-GB" b="1" dirty="0" err="1" smtClean="0">
                <a:solidFill>
                  <a:srgbClr val="FF0000"/>
                </a:solidFill>
              </a:rPr>
              <a:t>Südamerika</a:t>
            </a:r>
            <a:endParaRPr lang="en-GB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94733" y="1166017"/>
            <a:ext cx="4038600" cy="5215311"/>
          </a:xfrm>
        </p:spPr>
        <p:txBody>
          <a:bodyPr>
            <a:normAutofit/>
          </a:bodyPr>
          <a:lstStyle/>
          <a:p>
            <a:r>
              <a:rPr lang="en-GB" sz="4000" b="1" dirty="0" err="1" smtClean="0">
                <a:solidFill>
                  <a:srgbClr val="FF0000"/>
                </a:solidFill>
              </a:rPr>
              <a:t>Argentinien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Brasilien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  <a:p>
            <a:r>
              <a:rPr lang="en-GB" sz="4000" b="1" dirty="0">
                <a:solidFill>
                  <a:srgbClr val="FF0000"/>
                </a:solidFill>
              </a:rPr>
              <a:t>C</a:t>
            </a:r>
            <a:r>
              <a:rPr lang="en-GB" sz="4000" b="1" dirty="0" smtClean="0">
                <a:solidFill>
                  <a:srgbClr val="FF0000"/>
                </a:solidFill>
              </a:rPr>
              <a:t>hile</a:t>
            </a: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874" y="1173838"/>
            <a:ext cx="4038600" cy="5279498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Argentina</a:t>
            </a:r>
          </a:p>
          <a:p>
            <a:endParaRPr lang="en-GB" sz="4000" b="1" dirty="0"/>
          </a:p>
          <a:p>
            <a:r>
              <a:rPr lang="en-GB" sz="4000" b="1" dirty="0" smtClean="0"/>
              <a:t>Brazil</a:t>
            </a:r>
          </a:p>
          <a:p>
            <a:endParaRPr lang="en-GB" sz="4000" b="1" dirty="0"/>
          </a:p>
          <a:p>
            <a:r>
              <a:rPr lang="en-GB" sz="4000" b="1" dirty="0" smtClean="0"/>
              <a:t>Chile</a:t>
            </a:r>
          </a:p>
          <a:p>
            <a:endParaRPr lang="en-GB" sz="4000" b="1" dirty="0"/>
          </a:p>
        </p:txBody>
      </p:sp>
      <p:sp>
        <p:nvSpPr>
          <p:cNvPr id="7" name="AutoShape 4" descr="Flag of Europe.svg"/>
          <p:cNvSpPr>
            <a:spLocks noChangeAspect="1" noChangeArrowheads="1"/>
          </p:cNvSpPr>
          <p:nvPr/>
        </p:nvSpPr>
        <p:spPr bwMode="auto">
          <a:xfrm>
            <a:off x="63500" y="-13652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6" descr="Flag of Europe.svg"/>
          <p:cNvSpPr>
            <a:spLocks noChangeAspect="1" noChangeArrowheads="1"/>
          </p:cNvSpPr>
          <p:nvPr/>
        </p:nvSpPr>
        <p:spPr bwMode="auto">
          <a:xfrm>
            <a:off x="215900" y="1587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8" descr="Flag of Europe.svg"/>
          <p:cNvSpPr>
            <a:spLocks noChangeAspect="1" noChangeArrowheads="1"/>
          </p:cNvSpPr>
          <p:nvPr/>
        </p:nvSpPr>
        <p:spPr bwMode="auto">
          <a:xfrm>
            <a:off x="368300" y="16827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11" descr="The Union Flag: a red cross over combined red and white saltires, all with white borders, over a dark blue background."/>
          <p:cNvSpPr>
            <a:spLocks noChangeAspect="1" noChangeArrowheads="1"/>
          </p:cNvSpPr>
          <p:nvPr/>
        </p:nvSpPr>
        <p:spPr bwMode="auto">
          <a:xfrm>
            <a:off x="63500" y="-136525"/>
            <a:ext cx="10725150" cy="538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859" y="1196752"/>
            <a:ext cx="1390531" cy="869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314" y="2554287"/>
            <a:ext cx="1481620" cy="807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314" y="3933055"/>
            <a:ext cx="1481620" cy="864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9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Asia – </a:t>
            </a:r>
            <a:r>
              <a:rPr lang="en-GB" b="1" dirty="0" err="1" smtClean="0">
                <a:solidFill>
                  <a:srgbClr val="FF0000"/>
                </a:solidFill>
              </a:rPr>
              <a:t>Asien</a:t>
            </a:r>
            <a:endParaRPr lang="en-GB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94733" y="1166017"/>
            <a:ext cx="4038600" cy="5215311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China</a:t>
            </a:r>
          </a:p>
          <a:p>
            <a:endParaRPr lang="en-GB" sz="4000" b="1" dirty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Indien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rgbClr val="FF0000"/>
                </a:solidFill>
              </a:rPr>
              <a:t>Japan</a:t>
            </a: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874" y="1173838"/>
            <a:ext cx="4038600" cy="5279498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China</a:t>
            </a:r>
          </a:p>
          <a:p>
            <a:endParaRPr lang="en-GB" sz="4000" b="1" dirty="0"/>
          </a:p>
          <a:p>
            <a:r>
              <a:rPr lang="en-GB" sz="4000" b="1" dirty="0" smtClean="0"/>
              <a:t>India</a:t>
            </a:r>
          </a:p>
          <a:p>
            <a:endParaRPr lang="en-GB" sz="4000" b="1" dirty="0"/>
          </a:p>
          <a:p>
            <a:r>
              <a:rPr lang="en-GB" sz="4000" b="1" dirty="0" smtClean="0"/>
              <a:t>Japan</a:t>
            </a:r>
          </a:p>
          <a:p>
            <a:endParaRPr lang="en-GB" sz="4000" b="1" dirty="0"/>
          </a:p>
        </p:txBody>
      </p:sp>
      <p:sp>
        <p:nvSpPr>
          <p:cNvPr id="7" name="AutoShape 4" descr="Flag of Europe.svg"/>
          <p:cNvSpPr>
            <a:spLocks noChangeAspect="1" noChangeArrowheads="1"/>
          </p:cNvSpPr>
          <p:nvPr/>
        </p:nvSpPr>
        <p:spPr bwMode="auto">
          <a:xfrm>
            <a:off x="63500" y="-13652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6" descr="Flag of Europe.svg"/>
          <p:cNvSpPr>
            <a:spLocks noChangeAspect="1" noChangeArrowheads="1"/>
          </p:cNvSpPr>
          <p:nvPr/>
        </p:nvSpPr>
        <p:spPr bwMode="auto">
          <a:xfrm>
            <a:off x="215900" y="1587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8" descr="Flag of Europe.svg"/>
          <p:cNvSpPr>
            <a:spLocks noChangeAspect="1" noChangeArrowheads="1"/>
          </p:cNvSpPr>
          <p:nvPr/>
        </p:nvSpPr>
        <p:spPr bwMode="auto">
          <a:xfrm>
            <a:off x="368300" y="16827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11" descr="The Union Flag: a red cross over combined red and white saltires, all with white borders, over a dark blue background."/>
          <p:cNvSpPr>
            <a:spLocks noChangeAspect="1" noChangeArrowheads="1"/>
          </p:cNvSpPr>
          <p:nvPr/>
        </p:nvSpPr>
        <p:spPr bwMode="auto">
          <a:xfrm>
            <a:off x="63500" y="-136525"/>
            <a:ext cx="10725150" cy="538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484" y="1182332"/>
            <a:ext cx="1585950" cy="841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Flag of India.svg"/>
          <p:cNvSpPr>
            <a:spLocks noChangeAspect="1" noChangeArrowheads="1"/>
          </p:cNvSpPr>
          <p:nvPr/>
        </p:nvSpPr>
        <p:spPr bwMode="auto">
          <a:xfrm>
            <a:off x="63500" y="-136525"/>
            <a:ext cx="8077200" cy="538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484" y="2740025"/>
            <a:ext cx="1585950" cy="832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484" y="4093691"/>
            <a:ext cx="1585950" cy="913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190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Africa – </a:t>
            </a:r>
            <a:r>
              <a:rPr lang="en-GB" b="1" dirty="0" err="1" smtClean="0">
                <a:solidFill>
                  <a:srgbClr val="FF0000"/>
                </a:solidFill>
              </a:rPr>
              <a:t>Afrika</a:t>
            </a:r>
            <a:endParaRPr lang="en-GB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94733" y="1166017"/>
            <a:ext cx="4038600" cy="5215311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Nigeria</a:t>
            </a:r>
          </a:p>
          <a:p>
            <a:endParaRPr lang="en-GB" sz="4000" b="1" dirty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Ägypten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Südafrika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874" y="1173838"/>
            <a:ext cx="4038600" cy="5279498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Nigeria</a:t>
            </a:r>
          </a:p>
          <a:p>
            <a:endParaRPr lang="en-GB" sz="4000" b="1" dirty="0"/>
          </a:p>
          <a:p>
            <a:r>
              <a:rPr lang="en-GB" sz="4000" b="1" dirty="0" smtClean="0"/>
              <a:t>Egypt</a:t>
            </a:r>
          </a:p>
          <a:p>
            <a:endParaRPr lang="en-GB" sz="4000" b="1" dirty="0"/>
          </a:p>
          <a:p>
            <a:pPr>
              <a:spcBef>
                <a:spcPts val="0"/>
              </a:spcBef>
            </a:pPr>
            <a:r>
              <a:rPr lang="en-GB" sz="4000" b="1" dirty="0" smtClean="0"/>
              <a:t>South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4000" b="1" dirty="0" smtClean="0"/>
              <a:t>   Africa </a:t>
            </a:r>
          </a:p>
          <a:p>
            <a:pPr marL="0" indent="0">
              <a:buNone/>
            </a:pPr>
            <a:endParaRPr lang="en-GB" sz="4000" b="1" dirty="0" smtClean="0"/>
          </a:p>
          <a:p>
            <a:endParaRPr lang="en-GB" sz="4000" b="1" dirty="0"/>
          </a:p>
        </p:txBody>
      </p:sp>
      <p:sp>
        <p:nvSpPr>
          <p:cNvPr id="7" name="AutoShape 4" descr="Flag of Europe.svg"/>
          <p:cNvSpPr>
            <a:spLocks noChangeAspect="1" noChangeArrowheads="1"/>
          </p:cNvSpPr>
          <p:nvPr/>
        </p:nvSpPr>
        <p:spPr bwMode="auto">
          <a:xfrm>
            <a:off x="63500" y="-13652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6" descr="Flag of Europe.svg"/>
          <p:cNvSpPr>
            <a:spLocks noChangeAspect="1" noChangeArrowheads="1"/>
          </p:cNvSpPr>
          <p:nvPr/>
        </p:nvSpPr>
        <p:spPr bwMode="auto">
          <a:xfrm>
            <a:off x="215900" y="1587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8" descr="Flag of Europe.svg"/>
          <p:cNvSpPr>
            <a:spLocks noChangeAspect="1" noChangeArrowheads="1"/>
          </p:cNvSpPr>
          <p:nvPr/>
        </p:nvSpPr>
        <p:spPr bwMode="auto">
          <a:xfrm>
            <a:off x="368300" y="16827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11" descr="The Union Flag: a red cross over combined red and white saltires, all with white borders, over a dark blue background."/>
          <p:cNvSpPr>
            <a:spLocks noChangeAspect="1" noChangeArrowheads="1"/>
          </p:cNvSpPr>
          <p:nvPr/>
        </p:nvSpPr>
        <p:spPr bwMode="auto">
          <a:xfrm>
            <a:off x="63500" y="-136525"/>
            <a:ext cx="10725150" cy="538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Flag of India.svg"/>
          <p:cNvSpPr>
            <a:spLocks noChangeAspect="1" noChangeArrowheads="1"/>
          </p:cNvSpPr>
          <p:nvPr/>
        </p:nvSpPr>
        <p:spPr bwMode="auto">
          <a:xfrm>
            <a:off x="63500" y="-136525"/>
            <a:ext cx="8077200" cy="538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124" y="1183568"/>
            <a:ext cx="1607309" cy="805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124" y="2554287"/>
            <a:ext cx="1620876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124" y="4126078"/>
            <a:ext cx="1620876" cy="1033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376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Oceania – </a:t>
            </a:r>
            <a:r>
              <a:rPr lang="en-GB" b="1" dirty="0" err="1" smtClean="0">
                <a:solidFill>
                  <a:srgbClr val="FF0000"/>
                </a:solidFill>
              </a:rPr>
              <a:t>Ozeanien</a:t>
            </a:r>
            <a:endParaRPr lang="en-GB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94733" y="1166017"/>
            <a:ext cx="4038600" cy="5215311"/>
          </a:xfrm>
        </p:spPr>
        <p:txBody>
          <a:bodyPr>
            <a:normAutofit/>
          </a:bodyPr>
          <a:lstStyle/>
          <a:p>
            <a:r>
              <a:rPr lang="en-GB" sz="4000" b="1" dirty="0" err="1" smtClean="0">
                <a:solidFill>
                  <a:srgbClr val="FF0000"/>
                </a:solidFill>
              </a:rPr>
              <a:t>Australien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Neuseeland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874" y="1173838"/>
            <a:ext cx="4038600" cy="5279498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Australia</a:t>
            </a:r>
          </a:p>
          <a:p>
            <a:endParaRPr lang="en-GB" sz="4000" b="1" dirty="0"/>
          </a:p>
          <a:p>
            <a:pPr>
              <a:spcBef>
                <a:spcPts val="0"/>
              </a:spcBef>
            </a:pPr>
            <a:r>
              <a:rPr lang="en-GB" sz="4000" b="1" dirty="0" smtClean="0"/>
              <a:t>New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4000" b="1" dirty="0" smtClean="0"/>
              <a:t>   Zealand</a:t>
            </a:r>
          </a:p>
          <a:p>
            <a:endParaRPr lang="en-GB" sz="4000" b="1" dirty="0"/>
          </a:p>
        </p:txBody>
      </p:sp>
      <p:sp>
        <p:nvSpPr>
          <p:cNvPr id="7" name="AutoShape 4" descr="Flag of Europe.svg"/>
          <p:cNvSpPr>
            <a:spLocks noChangeAspect="1" noChangeArrowheads="1"/>
          </p:cNvSpPr>
          <p:nvPr/>
        </p:nvSpPr>
        <p:spPr bwMode="auto">
          <a:xfrm>
            <a:off x="63500" y="-13652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6" descr="Flag of Europe.svg"/>
          <p:cNvSpPr>
            <a:spLocks noChangeAspect="1" noChangeArrowheads="1"/>
          </p:cNvSpPr>
          <p:nvPr/>
        </p:nvSpPr>
        <p:spPr bwMode="auto">
          <a:xfrm>
            <a:off x="215900" y="1587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8" descr="Flag of Europe.svg"/>
          <p:cNvSpPr>
            <a:spLocks noChangeAspect="1" noChangeArrowheads="1"/>
          </p:cNvSpPr>
          <p:nvPr/>
        </p:nvSpPr>
        <p:spPr bwMode="auto">
          <a:xfrm>
            <a:off x="368300" y="16827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11" descr="The Union Flag: a red cross over combined red and white saltires, all with white borders, over a dark blue background."/>
          <p:cNvSpPr>
            <a:spLocks noChangeAspect="1" noChangeArrowheads="1"/>
          </p:cNvSpPr>
          <p:nvPr/>
        </p:nvSpPr>
        <p:spPr bwMode="auto">
          <a:xfrm>
            <a:off x="63500" y="-136525"/>
            <a:ext cx="10725150" cy="538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3500" y="4149080"/>
            <a:ext cx="89009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5"/>
          <p:cNvSpPr txBox="1">
            <a:spLocks/>
          </p:cNvSpPr>
          <p:nvPr/>
        </p:nvSpPr>
        <p:spPr>
          <a:xfrm>
            <a:off x="501590" y="44354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Antarctica – </a:t>
            </a:r>
            <a:r>
              <a:rPr lang="en-GB" b="1" dirty="0" err="1" smtClean="0">
                <a:solidFill>
                  <a:srgbClr val="FF0000"/>
                </a:solidFill>
              </a:rPr>
              <a:t>Antarktis</a:t>
            </a:r>
            <a:endParaRPr lang="en-GB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940" y="4927310"/>
            <a:ext cx="1698625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520140" y="4981728"/>
            <a:ext cx="10081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7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314" y="1268760"/>
            <a:ext cx="148162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314" y="2561431"/>
            <a:ext cx="1481620" cy="86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64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Map and Cards – </a:t>
            </a:r>
            <a:r>
              <a:rPr lang="en-GB" b="1" dirty="0" err="1" smtClean="0">
                <a:solidFill>
                  <a:srgbClr val="FF0000"/>
                </a:solidFill>
              </a:rPr>
              <a:t>Landkarte</a:t>
            </a:r>
            <a:r>
              <a:rPr lang="en-GB" b="1" dirty="0" smtClean="0">
                <a:solidFill>
                  <a:srgbClr val="FF0000"/>
                </a:solidFill>
              </a:rPr>
              <a:t> und </a:t>
            </a:r>
            <a:r>
              <a:rPr lang="en-GB" b="1" dirty="0" err="1" smtClean="0">
                <a:solidFill>
                  <a:srgbClr val="FF0000"/>
                </a:solidFill>
              </a:rPr>
              <a:t>Karten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I travel to …</a:t>
            </a:r>
          </a:p>
          <a:p>
            <a:r>
              <a:rPr lang="en-GB" sz="4000" b="1" dirty="0" smtClean="0"/>
              <a:t>I visit …</a:t>
            </a:r>
            <a:endParaRPr lang="en-GB" sz="4000" b="1" dirty="0"/>
          </a:p>
          <a:p>
            <a:r>
              <a:rPr lang="en-GB" sz="4000" b="1" dirty="0" smtClean="0"/>
              <a:t>That is in …</a:t>
            </a:r>
          </a:p>
          <a:p>
            <a:endParaRPr lang="en-GB" sz="4000" b="1" dirty="0" smtClean="0"/>
          </a:p>
          <a:p>
            <a:r>
              <a:rPr lang="en-GB" sz="4000" b="1" dirty="0" smtClean="0"/>
              <a:t>Where is …?</a:t>
            </a:r>
          </a:p>
          <a:p>
            <a:r>
              <a:rPr lang="en-GB" sz="4000" b="1" dirty="0" smtClean="0"/>
              <a:t>….. is in …..</a:t>
            </a:r>
            <a:endParaRPr lang="en-GB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4000" b="1" dirty="0" err="1" smtClean="0">
                <a:solidFill>
                  <a:srgbClr val="FF0000"/>
                </a:solidFill>
              </a:rPr>
              <a:t>Ich</a:t>
            </a:r>
            <a:r>
              <a:rPr lang="en-GB" sz="4000" b="1" dirty="0" smtClean="0">
                <a:solidFill>
                  <a:srgbClr val="FF0000"/>
                </a:solidFill>
              </a:rPr>
              <a:t> </a:t>
            </a:r>
            <a:r>
              <a:rPr lang="en-GB" sz="4000" b="1" dirty="0" err="1" smtClean="0">
                <a:solidFill>
                  <a:srgbClr val="FF0000"/>
                </a:solidFill>
              </a:rPr>
              <a:t>fahre</a:t>
            </a:r>
            <a:r>
              <a:rPr lang="en-GB" sz="4000" b="1" dirty="0" smtClean="0">
                <a:solidFill>
                  <a:srgbClr val="FF0000"/>
                </a:solidFill>
              </a:rPr>
              <a:t> </a:t>
            </a:r>
            <a:r>
              <a:rPr lang="en-GB" sz="4000" b="1" dirty="0" err="1" smtClean="0">
                <a:solidFill>
                  <a:srgbClr val="FF0000"/>
                </a:solidFill>
              </a:rPr>
              <a:t>nach</a:t>
            </a:r>
            <a:r>
              <a:rPr lang="en-GB" sz="4000" b="1" dirty="0" smtClean="0">
                <a:solidFill>
                  <a:srgbClr val="FF0000"/>
                </a:solidFill>
              </a:rPr>
              <a:t> …</a:t>
            </a: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Ich</a:t>
            </a:r>
            <a:r>
              <a:rPr lang="en-GB" sz="4000" b="1" dirty="0" smtClean="0">
                <a:solidFill>
                  <a:srgbClr val="FF0000"/>
                </a:solidFill>
              </a:rPr>
              <a:t> </a:t>
            </a:r>
            <a:r>
              <a:rPr lang="en-GB" sz="4000" b="1" dirty="0" err="1" smtClean="0">
                <a:solidFill>
                  <a:srgbClr val="FF0000"/>
                </a:solidFill>
              </a:rPr>
              <a:t>besuche</a:t>
            </a:r>
            <a:r>
              <a:rPr lang="en-GB" sz="4000" b="1" dirty="0" smtClean="0">
                <a:solidFill>
                  <a:srgbClr val="FF0000"/>
                </a:solidFill>
              </a:rPr>
              <a:t> …</a:t>
            </a:r>
            <a:endParaRPr lang="en-GB" sz="4000" b="1" dirty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rgbClr val="FF0000"/>
                </a:solidFill>
              </a:rPr>
              <a:t>Das </a:t>
            </a:r>
            <a:r>
              <a:rPr lang="en-GB" sz="4000" b="1" dirty="0" err="1" smtClean="0">
                <a:solidFill>
                  <a:srgbClr val="FF0000"/>
                </a:solidFill>
              </a:rPr>
              <a:t>ist</a:t>
            </a:r>
            <a:r>
              <a:rPr lang="en-GB" sz="4000" b="1" dirty="0" smtClean="0">
                <a:solidFill>
                  <a:srgbClr val="FF0000"/>
                </a:solidFill>
              </a:rPr>
              <a:t> in …</a:t>
            </a:r>
          </a:p>
          <a:p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rgbClr val="FF0000"/>
                </a:solidFill>
              </a:rPr>
              <a:t>Wo </a:t>
            </a:r>
            <a:r>
              <a:rPr lang="en-GB" sz="4000" b="1" dirty="0" err="1" smtClean="0">
                <a:solidFill>
                  <a:srgbClr val="FF0000"/>
                </a:solidFill>
              </a:rPr>
              <a:t>ist</a:t>
            </a:r>
            <a:r>
              <a:rPr lang="en-GB" sz="4000" b="1" dirty="0" smtClean="0">
                <a:solidFill>
                  <a:srgbClr val="FF0000"/>
                </a:solidFill>
              </a:rPr>
              <a:t> …?</a:t>
            </a:r>
          </a:p>
          <a:p>
            <a:r>
              <a:rPr lang="en-GB" sz="4000" b="1" dirty="0" smtClean="0">
                <a:solidFill>
                  <a:srgbClr val="FF0000"/>
                </a:solidFill>
              </a:rPr>
              <a:t>….. </a:t>
            </a:r>
            <a:r>
              <a:rPr lang="en-GB" sz="4000" b="1" dirty="0" err="1" smtClean="0">
                <a:solidFill>
                  <a:srgbClr val="FF0000"/>
                </a:solidFill>
              </a:rPr>
              <a:t>ist</a:t>
            </a:r>
            <a:r>
              <a:rPr lang="en-GB" sz="4000" b="1" dirty="0" smtClean="0">
                <a:solidFill>
                  <a:srgbClr val="FF0000"/>
                </a:solidFill>
              </a:rPr>
              <a:t> in …..</a:t>
            </a:r>
            <a:endParaRPr lang="en-GB" sz="4000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59532" y="4149080"/>
            <a:ext cx="84249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utoShape 4" descr="https://upload.wikimedia.org/wikipedia/commons/9/97/Continental_models-Australia.gif"/>
          <p:cNvSpPr>
            <a:spLocks noChangeAspect="1" noChangeArrowheads="1"/>
          </p:cNvSpPr>
          <p:nvPr/>
        </p:nvSpPr>
        <p:spPr bwMode="auto">
          <a:xfrm>
            <a:off x="63500" y="-136525"/>
            <a:ext cx="11915775" cy="604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359532" y="1700808"/>
            <a:ext cx="8424936" cy="13681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347864" y="5733256"/>
            <a:ext cx="13514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trike="sngStrike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Das</a:t>
            </a:r>
            <a:endParaRPr lang="en-US" sz="5400" b="1" strike="sngStrike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970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2157</TotalTime>
  <Words>282</Words>
  <Application>Microsoft Office PowerPoint</Application>
  <PresentationFormat>On-screen Show (4:3)</PresentationFormat>
  <Paragraphs>136</Paragraphs>
  <Slides>13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Acrobat Document</vt:lpstr>
      <vt:lpstr>www.zeitfuerdeutsch.com</vt:lpstr>
      <vt:lpstr> Continents 2 – Kontinente 2</vt:lpstr>
      <vt:lpstr>Europe – Europa</vt:lpstr>
      <vt:lpstr>North America – Nordamerika</vt:lpstr>
      <vt:lpstr>South America – Südamerika</vt:lpstr>
      <vt:lpstr>Asia – Asien</vt:lpstr>
      <vt:lpstr>Africa – Afrika</vt:lpstr>
      <vt:lpstr>Oceania – Ozeanien</vt:lpstr>
      <vt:lpstr>Map and Cards – Landkarte und Karten</vt:lpstr>
      <vt:lpstr>PowerPoint Presentation</vt:lpstr>
      <vt:lpstr>Where is …? – Wo ist …?</vt:lpstr>
      <vt:lpstr>Map of Germany – Deutschlandkarte</vt:lpstr>
      <vt:lpstr> Continents 2 – Kontinente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- Deutsch</dc:title>
  <dc:creator>Sean1982</dc:creator>
  <cp:lastModifiedBy>Sean Sullivan</cp:lastModifiedBy>
  <cp:revision>145</cp:revision>
  <cp:lastPrinted>2015-06-05T11:59:55Z</cp:lastPrinted>
  <dcterms:created xsi:type="dcterms:W3CDTF">2014-08-31T12:54:10Z</dcterms:created>
  <dcterms:modified xsi:type="dcterms:W3CDTF">2016-10-26T14:10:45Z</dcterms:modified>
</cp:coreProperties>
</file>