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441" r:id="rId2"/>
    <p:sldId id="256" r:id="rId3"/>
    <p:sldId id="487" r:id="rId4"/>
    <p:sldId id="501" r:id="rId5"/>
    <p:sldId id="488" r:id="rId6"/>
    <p:sldId id="489" r:id="rId7"/>
    <p:sldId id="490" r:id="rId8"/>
    <p:sldId id="491" r:id="rId9"/>
    <p:sldId id="492" r:id="rId10"/>
    <p:sldId id="493" r:id="rId11"/>
    <p:sldId id="494" r:id="rId12"/>
    <p:sldId id="495" r:id="rId13"/>
    <p:sldId id="496" r:id="rId14"/>
    <p:sldId id="497" r:id="rId15"/>
    <p:sldId id="498" r:id="rId16"/>
    <p:sldId id="499" r:id="rId17"/>
    <p:sldId id="502" r:id="rId18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6328AA-8747-4686-A990-A9845E527D35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1C8E73-9675-48EC-8DCB-A6EE6D1944F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63703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8867383F-0FA4-4542-895D-A3D01E16D30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0C2A8675-6B04-4B46-B924-0FBD3F8E3EB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8487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448D3-95D5-4BD6-A76E-1C08D6C962A0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8A308-58CA-43D1-B08D-CB9F0FB1762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.uk/url?sa=i&amp;rct=j&amp;q=&amp;esrc=s&amp;source=images&amp;cd=&amp;cad=rja&amp;uact=8&amp;ved=0ahUKEwj77rXi0NnOAhVGWBQKHYEMCEgQjRwIBw&amp;url=http://www.mapsofworld.com/map-of-countries.html&amp;bvm=bv.129759880,d.ZGg&amp;psig=AFQjCNFpCSpAJHQV8BRzhXZf8wIaeeV6vA&amp;ust=1472113623400451" TargetMode="Externa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2.jpe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clip4art.com/touch-your-nose-clipart.png/touch-your-nose-clipart-touch-your-nose-clipart-liar-clip-art-clipart-panda-free-clipart-images-450-x-470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hyperlink" Target="http://www.google.com/url?sa=i&amp;rct=j&amp;q=&amp;esrc=s&amp;source=images&amp;cd=&amp;cad=rja&amp;uact=8&amp;ved=0ahUKEwiI5KyRsfrOAhUFuBQKHbg4AToQjRwIBw&amp;url=http://clip4art.com/male-hair-clipart.png/male-hair-clipart-male-hair-clipart-male-hair-graphics-royalty-free-stock-images-image-29485559-400-x-400&amp;bvm=bv.131783435,d.ZGg&amp;psig=AFQjCNEEqGHdKYXXglko7Z1-iEcgSAbtLA&amp;ust=1473239003933746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.uk/url?sa=i&amp;rct=j&amp;q=&amp;esrc=s&amp;source=images&amp;cd=&amp;cad=rja&amp;uact=8&amp;ved=0ahUKEwie1tTszNnOAhWHWBQKHd80DaMQjRwIBw&amp;url=http://www.greatgrubclub.com/beanbag-games&amp;psig=AFQjCNH-qdyuVG07vn2wbP7EKOXpp50PgA&amp;ust=1472112511229195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ean1982\Downloads\frogGerman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1412776"/>
            <a:ext cx="8572500" cy="544522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www.zeitfuerdeutsch.com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849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20000" dirty="0" smtClean="0"/>
              <a:t>She is </a:t>
            </a:r>
            <a:endParaRPr lang="en-GB" sz="20000" dirty="0"/>
          </a:p>
        </p:txBody>
      </p:sp>
    </p:spTree>
    <p:extLst>
      <p:ext uri="{BB962C8B-B14F-4D97-AF65-F5344CB8AC3E}">
        <p14:creationId xmlns:p14="http://schemas.microsoft.com/office/powerpoint/2010/main" val="114930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20000" dirty="0" smtClean="0"/>
              <a:t>He is </a:t>
            </a:r>
            <a:endParaRPr lang="en-GB" sz="20000" dirty="0"/>
          </a:p>
        </p:txBody>
      </p:sp>
    </p:spTree>
    <p:extLst>
      <p:ext uri="{BB962C8B-B14F-4D97-AF65-F5344CB8AC3E}">
        <p14:creationId xmlns:p14="http://schemas.microsoft.com/office/powerpoint/2010/main" val="114930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20000" dirty="0" smtClean="0"/>
              <a:t>We are </a:t>
            </a:r>
            <a:endParaRPr lang="en-GB" sz="20000" dirty="0"/>
          </a:p>
        </p:txBody>
      </p:sp>
    </p:spTree>
    <p:extLst>
      <p:ext uri="{BB962C8B-B14F-4D97-AF65-F5344CB8AC3E}">
        <p14:creationId xmlns:p14="http://schemas.microsoft.com/office/powerpoint/2010/main" val="114930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15000" dirty="0" smtClean="0"/>
              <a:t>They are </a:t>
            </a:r>
            <a:endParaRPr lang="en-GB" sz="15000" dirty="0"/>
          </a:p>
        </p:txBody>
      </p:sp>
    </p:spTree>
    <p:extLst>
      <p:ext uri="{BB962C8B-B14F-4D97-AF65-F5344CB8AC3E}">
        <p14:creationId xmlns:p14="http://schemas.microsoft.com/office/powerpoint/2010/main" val="114930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20000" dirty="0" smtClean="0"/>
              <a:t>It is </a:t>
            </a:r>
            <a:endParaRPr lang="en-GB" sz="20000" dirty="0"/>
          </a:p>
        </p:txBody>
      </p:sp>
    </p:spTree>
    <p:extLst>
      <p:ext uri="{BB962C8B-B14F-4D97-AF65-F5344CB8AC3E}">
        <p14:creationId xmlns:p14="http://schemas.microsoft.com/office/powerpoint/2010/main" val="114930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rmAutofit/>
          </a:bodyPr>
          <a:lstStyle/>
          <a:p>
            <a:r>
              <a:rPr lang="en-GB" b="1" dirty="0" smtClean="0"/>
              <a:t>The country – </a:t>
            </a:r>
            <a:r>
              <a:rPr lang="en-GB" b="1" dirty="0" smtClean="0">
                <a:solidFill>
                  <a:srgbClr val="FF0000"/>
                </a:solidFill>
              </a:rPr>
              <a:t>das Land</a:t>
            </a: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The countries – </a:t>
            </a:r>
            <a:r>
              <a:rPr lang="en-GB" b="1" dirty="0" smtClean="0">
                <a:solidFill>
                  <a:srgbClr val="FF0000"/>
                </a:solidFill>
              </a:rPr>
              <a:t>die </a:t>
            </a:r>
            <a:r>
              <a:rPr lang="en-GB" b="1" dirty="0" err="1" smtClean="0">
                <a:solidFill>
                  <a:srgbClr val="FF0000"/>
                </a:solidFill>
              </a:rPr>
              <a:t>Länder</a:t>
            </a:r>
            <a:endParaRPr lang="en-GB" b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http://www.mapsofworld.com/images/world-political-map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348880"/>
            <a:ext cx="6610350" cy="386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710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3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694733" y="1166017"/>
            <a:ext cx="4038600" cy="5215311"/>
          </a:xfrm>
        </p:spPr>
        <p:txBody>
          <a:bodyPr>
            <a:normAutofit lnSpcReduction="10000"/>
          </a:bodyPr>
          <a:lstStyle/>
          <a:p>
            <a:r>
              <a:rPr lang="en-GB" b="1" dirty="0" err="1" smtClean="0">
                <a:solidFill>
                  <a:srgbClr val="FF0000"/>
                </a:solidFill>
              </a:rPr>
              <a:t>Brasilien</a:t>
            </a:r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China</a:t>
            </a:r>
          </a:p>
          <a:p>
            <a:endParaRPr lang="en-GB" b="1" dirty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Frankreich</a:t>
            </a:r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Südafrika</a:t>
            </a:r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Österreich</a:t>
            </a:r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Australien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1874" y="1173838"/>
            <a:ext cx="4038600" cy="5279498"/>
          </a:xfrm>
        </p:spPr>
        <p:txBody>
          <a:bodyPr>
            <a:normAutofit lnSpcReduction="10000"/>
          </a:bodyPr>
          <a:lstStyle/>
          <a:p>
            <a:r>
              <a:rPr lang="en-GB" b="1" dirty="0" smtClean="0"/>
              <a:t>Brazil</a:t>
            </a:r>
          </a:p>
          <a:p>
            <a:endParaRPr lang="en-GB" b="1" dirty="0"/>
          </a:p>
          <a:p>
            <a:r>
              <a:rPr lang="en-GB" b="1" dirty="0" smtClean="0"/>
              <a:t>China</a:t>
            </a:r>
          </a:p>
          <a:p>
            <a:endParaRPr lang="en-GB" b="1" dirty="0"/>
          </a:p>
          <a:p>
            <a:r>
              <a:rPr lang="en-GB" b="1" dirty="0" smtClean="0"/>
              <a:t>France</a:t>
            </a:r>
          </a:p>
          <a:p>
            <a:endParaRPr lang="en-GB" b="1" dirty="0"/>
          </a:p>
          <a:p>
            <a:r>
              <a:rPr lang="en-GB" b="1" dirty="0" smtClean="0"/>
              <a:t>South Africa</a:t>
            </a:r>
          </a:p>
          <a:p>
            <a:endParaRPr lang="en-GB" b="1" dirty="0"/>
          </a:p>
          <a:p>
            <a:r>
              <a:rPr lang="en-GB" b="1" dirty="0" smtClean="0"/>
              <a:t>Austria</a:t>
            </a:r>
          </a:p>
          <a:p>
            <a:endParaRPr lang="en-GB" b="1" dirty="0"/>
          </a:p>
          <a:p>
            <a:r>
              <a:rPr lang="en-GB" b="1" dirty="0" smtClean="0"/>
              <a:t>Australia</a:t>
            </a:r>
            <a:endParaRPr lang="en-GB" b="1" dirty="0"/>
          </a:p>
        </p:txBody>
      </p:sp>
      <p:sp>
        <p:nvSpPr>
          <p:cNvPr id="7" name="AutoShape 4" descr="Flag of Europe.svg"/>
          <p:cNvSpPr>
            <a:spLocks noChangeAspect="1" noChangeArrowheads="1"/>
          </p:cNvSpPr>
          <p:nvPr/>
        </p:nvSpPr>
        <p:spPr bwMode="auto">
          <a:xfrm>
            <a:off x="63500" y="-136525"/>
            <a:ext cx="771525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AutoShape 6" descr="Flag of Europe.svg"/>
          <p:cNvSpPr>
            <a:spLocks noChangeAspect="1" noChangeArrowheads="1"/>
          </p:cNvSpPr>
          <p:nvPr/>
        </p:nvSpPr>
        <p:spPr bwMode="auto">
          <a:xfrm>
            <a:off x="215900" y="15875"/>
            <a:ext cx="771525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8" descr="Flag of Europe.svg"/>
          <p:cNvSpPr>
            <a:spLocks noChangeAspect="1" noChangeArrowheads="1"/>
          </p:cNvSpPr>
          <p:nvPr/>
        </p:nvSpPr>
        <p:spPr bwMode="auto">
          <a:xfrm>
            <a:off x="368300" y="168275"/>
            <a:ext cx="771525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AutoShape 11" descr="The Union Flag: a red cross over combined red and white saltires, all with white borders, over a dark blue background."/>
          <p:cNvSpPr>
            <a:spLocks noChangeAspect="1" noChangeArrowheads="1"/>
          </p:cNvSpPr>
          <p:nvPr/>
        </p:nvSpPr>
        <p:spPr bwMode="auto">
          <a:xfrm>
            <a:off x="63500" y="-136525"/>
            <a:ext cx="10725150" cy="538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304" y="3080369"/>
            <a:ext cx="1425130" cy="697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304" y="4893989"/>
            <a:ext cx="1438696" cy="695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2664" y="980728"/>
            <a:ext cx="1465770" cy="730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2664" y="2014587"/>
            <a:ext cx="1462849" cy="7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304" y="4005064"/>
            <a:ext cx="1381570" cy="613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304" y="5805264"/>
            <a:ext cx="1481620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755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2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48681"/>
            <a:ext cx="9144000" cy="1080120"/>
          </a:xfrm>
        </p:spPr>
        <p:txBody>
          <a:bodyPr>
            <a:normAutofit fontScale="90000"/>
          </a:bodyPr>
          <a:lstStyle/>
          <a:p>
            <a:r>
              <a:rPr lang="en-GB" sz="6000" b="1" dirty="0" smtClean="0"/>
              <a:t> </a:t>
            </a:r>
            <a:br>
              <a:rPr lang="en-GB" sz="6000" b="1" dirty="0" smtClean="0"/>
            </a:br>
            <a:r>
              <a:rPr lang="en-GB" sz="6000" b="1" dirty="0" smtClean="0"/>
              <a:t>To be 1 – </a:t>
            </a:r>
            <a:r>
              <a:rPr lang="en-GB" sz="6000" b="1" dirty="0" smtClean="0">
                <a:solidFill>
                  <a:srgbClr val="FF0000"/>
                </a:solidFill>
              </a:rPr>
              <a:t>Sein 1</a:t>
            </a:r>
            <a:br>
              <a:rPr lang="en-GB" sz="6000" b="1" dirty="0" smtClean="0">
                <a:solidFill>
                  <a:srgbClr val="FF0000"/>
                </a:solidFill>
              </a:rPr>
            </a:br>
            <a:endParaRPr lang="en-GB" sz="60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844824"/>
            <a:ext cx="8208912" cy="4392488"/>
          </a:xfrm>
        </p:spPr>
        <p:txBody>
          <a:bodyPr>
            <a:normAutofit/>
          </a:bodyPr>
          <a:lstStyle/>
          <a:p>
            <a:pPr lvl="0"/>
            <a:r>
              <a:rPr lang="en-GB" u="sng" dirty="0" smtClean="0">
                <a:solidFill>
                  <a:schemeClr val="tx1"/>
                </a:solidFill>
              </a:rPr>
              <a:t>LO</a:t>
            </a:r>
            <a:r>
              <a:rPr lang="en-GB" dirty="0" smtClean="0">
                <a:solidFill>
                  <a:schemeClr val="tx1"/>
                </a:solidFill>
              </a:rPr>
              <a:t>: Use ‘to be’ in a variety of situations</a:t>
            </a:r>
          </a:p>
          <a:p>
            <a:pPr lvl="0" algn="l"/>
            <a:r>
              <a:rPr lang="en-GB" u="sng" dirty="0" smtClean="0">
                <a:solidFill>
                  <a:schemeClr val="tx1"/>
                </a:solidFill>
              </a:rPr>
              <a:t>SC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use </a:t>
            </a:r>
            <a:r>
              <a:rPr lang="en-GB" dirty="0" smtClean="0">
                <a:solidFill>
                  <a:schemeClr val="tx1"/>
                </a:solidFill>
              </a:rPr>
              <a:t>‘to be’ </a:t>
            </a:r>
            <a:r>
              <a:rPr lang="en-GB" dirty="0" smtClean="0">
                <a:solidFill>
                  <a:schemeClr val="tx1"/>
                </a:solidFill>
              </a:rPr>
              <a:t>when talking about age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I can use </a:t>
            </a:r>
            <a:r>
              <a:rPr lang="en-GB" dirty="0" smtClean="0">
                <a:solidFill>
                  <a:schemeClr val="tx1"/>
                </a:solidFill>
              </a:rPr>
              <a:t>‘to be’ </a:t>
            </a:r>
            <a:r>
              <a:rPr lang="en-GB" dirty="0">
                <a:solidFill>
                  <a:schemeClr val="tx1"/>
                </a:solidFill>
              </a:rPr>
              <a:t>when talking about </a:t>
            </a:r>
            <a:r>
              <a:rPr lang="en-GB" dirty="0" smtClean="0">
                <a:solidFill>
                  <a:schemeClr val="tx1"/>
                </a:solidFill>
              </a:rPr>
              <a:t>colours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GB" b="1" dirty="0">
                <a:solidFill>
                  <a:schemeClr val="tx2"/>
                </a:solidFill>
              </a:rPr>
              <a:t>I can </a:t>
            </a:r>
            <a:r>
              <a:rPr lang="en-GB" b="1" dirty="0" smtClean="0">
                <a:solidFill>
                  <a:schemeClr val="tx2"/>
                </a:solidFill>
              </a:rPr>
              <a:t>use ‘to be’ </a:t>
            </a:r>
            <a:r>
              <a:rPr lang="en-GB" b="1" dirty="0">
                <a:solidFill>
                  <a:schemeClr val="tx2"/>
                </a:solidFill>
              </a:rPr>
              <a:t>when talking about c</a:t>
            </a:r>
            <a:r>
              <a:rPr lang="en-GB" b="1" dirty="0" smtClean="0">
                <a:solidFill>
                  <a:schemeClr val="tx2"/>
                </a:solidFill>
              </a:rPr>
              <a:t>ountries</a:t>
            </a:r>
            <a:endParaRPr lang="en-GB" b="1" dirty="0">
              <a:solidFill>
                <a:schemeClr val="tx2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GB" dirty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en-GB" dirty="0" smtClean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en-GB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33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2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48681"/>
            <a:ext cx="9144000" cy="1080120"/>
          </a:xfrm>
        </p:spPr>
        <p:txBody>
          <a:bodyPr>
            <a:normAutofit fontScale="90000"/>
          </a:bodyPr>
          <a:lstStyle/>
          <a:p>
            <a:r>
              <a:rPr lang="en-GB" sz="6000" b="1" dirty="0" smtClean="0"/>
              <a:t> </a:t>
            </a:r>
            <a:br>
              <a:rPr lang="en-GB" sz="6000" b="1" dirty="0" smtClean="0"/>
            </a:br>
            <a:r>
              <a:rPr lang="en-GB" sz="6000" b="1" dirty="0" smtClean="0"/>
              <a:t>To be 1 – </a:t>
            </a:r>
            <a:r>
              <a:rPr lang="en-GB" sz="6000" b="1" dirty="0" smtClean="0">
                <a:solidFill>
                  <a:srgbClr val="FF0000"/>
                </a:solidFill>
              </a:rPr>
              <a:t>Sein 1</a:t>
            </a:r>
            <a:br>
              <a:rPr lang="en-GB" sz="6000" b="1" dirty="0" smtClean="0">
                <a:solidFill>
                  <a:srgbClr val="FF0000"/>
                </a:solidFill>
              </a:rPr>
            </a:br>
            <a:endParaRPr lang="en-GB" sz="60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844824"/>
            <a:ext cx="8208912" cy="4392488"/>
          </a:xfrm>
        </p:spPr>
        <p:txBody>
          <a:bodyPr>
            <a:normAutofit/>
          </a:bodyPr>
          <a:lstStyle/>
          <a:p>
            <a:pPr lvl="0"/>
            <a:r>
              <a:rPr lang="en-GB" u="sng" dirty="0" smtClean="0">
                <a:solidFill>
                  <a:schemeClr val="tx1"/>
                </a:solidFill>
              </a:rPr>
              <a:t>LO</a:t>
            </a:r>
            <a:r>
              <a:rPr lang="en-GB" dirty="0" smtClean="0">
                <a:solidFill>
                  <a:schemeClr val="tx1"/>
                </a:solidFill>
              </a:rPr>
              <a:t>: Use ‘to be’ in a variety of situations</a:t>
            </a:r>
          </a:p>
          <a:p>
            <a:pPr lvl="0" algn="l"/>
            <a:r>
              <a:rPr lang="en-GB" u="sng" dirty="0" smtClean="0">
                <a:solidFill>
                  <a:schemeClr val="tx1"/>
                </a:solidFill>
              </a:rPr>
              <a:t>SC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use </a:t>
            </a:r>
            <a:r>
              <a:rPr lang="en-GB" dirty="0" smtClean="0">
                <a:solidFill>
                  <a:schemeClr val="tx1"/>
                </a:solidFill>
              </a:rPr>
              <a:t>‘to be’ </a:t>
            </a:r>
            <a:r>
              <a:rPr lang="en-GB" dirty="0" smtClean="0">
                <a:solidFill>
                  <a:schemeClr val="tx1"/>
                </a:solidFill>
              </a:rPr>
              <a:t>when talking about age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I can use </a:t>
            </a:r>
            <a:r>
              <a:rPr lang="en-GB" dirty="0" smtClean="0">
                <a:solidFill>
                  <a:schemeClr val="tx1"/>
                </a:solidFill>
              </a:rPr>
              <a:t>‘to be’ </a:t>
            </a:r>
            <a:r>
              <a:rPr lang="en-GB" dirty="0">
                <a:solidFill>
                  <a:schemeClr val="tx1"/>
                </a:solidFill>
              </a:rPr>
              <a:t>when talking about </a:t>
            </a:r>
            <a:r>
              <a:rPr lang="en-GB" dirty="0" smtClean="0">
                <a:solidFill>
                  <a:schemeClr val="tx1"/>
                </a:solidFill>
              </a:rPr>
              <a:t>colours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GB" b="1" dirty="0">
                <a:solidFill>
                  <a:schemeClr val="tx2"/>
                </a:solidFill>
              </a:rPr>
              <a:t>I can </a:t>
            </a:r>
            <a:r>
              <a:rPr lang="en-GB" b="1" dirty="0" smtClean="0">
                <a:solidFill>
                  <a:schemeClr val="tx2"/>
                </a:solidFill>
              </a:rPr>
              <a:t>use ‘to be’ </a:t>
            </a:r>
            <a:r>
              <a:rPr lang="en-GB" b="1" dirty="0">
                <a:solidFill>
                  <a:schemeClr val="tx2"/>
                </a:solidFill>
              </a:rPr>
              <a:t>when talking about c</a:t>
            </a:r>
            <a:r>
              <a:rPr lang="en-GB" b="1" dirty="0" smtClean="0">
                <a:solidFill>
                  <a:schemeClr val="tx2"/>
                </a:solidFill>
              </a:rPr>
              <a:t>ountries</a:t>
            </a:r>
            <a:endParaRPr lang="en-GB" b="1" dirty="0">
              <a:solidFill>
                <a:schemeClr val="tx2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GB" dirty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en-GB" dirty="0" smtClean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en-GB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To be </a:t>
            </a:r>
            <a:r>
              <a:rPr lang="en-GB" b="1" dirty="0" smtClean="0">
                <a:solidFill>
                  <a:srgbClr val="FF0000"/>
                </a:solidFill>
              </a:rPr>
              <a:t>- Sein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97152"/>
          </a:xfrm>
        </p:spPr>
        <p:txBody>
          <a:bodyPr>
            <a:normAutofit/>
          </a:bodyPr>
          <a:lstStyle/>
          <a:p>
            <a:r>
              <a:rPr lang="en-GB" b="1" dirty="0" smtClean="0"/>
              <a:t>I am</a:t>
            </a:r>
          </a:p>
          <a:p>
            <a:r>
              <a:rPr lang="en-GB" b="1" dirty="0" smtClean="0"/>
              <a:t>You are</a:t>
            </a:r>
          </a:p>
          <a:p>
            <a:endParaRPr lang="en-GB" b="1" dirty="0" smtClean="0"/>
          </a:p>
          <a:p>
            <a:r>
              <a:rPr lang="en-GB" b="1" dirty="0" smtClean="0"/>
              <a:t>He is</a:t>
            </a:r>
          </a:p>
          <a:p>
            <a:r>
              <a:rPr lang="en-GB" b="1" dirty="0" smtClean="0"/>
              <a:t>She is</a:t>
            </a:r>
          </a:p>
          <a:p>
            <a:r>
              <a:rPr lang="en-GB" b="1" dirty="0" smtClean="0"/>
              <a:t>It is</a:t>
            </a:r>
          </a:p>
          <a:p>
            <a:endParaRPr lang="en-GB" b="1" dirty="0" smtClean="0"/>
          </a:p>
          <a:p>
            <a:r>
              <a:rPr lang="en-GB" b="1" dirty="0" smtClean="0"/>
              <a:t>They are</a:t>
            </a:r>
          </a:p>
          <a:p>
            <a:r>
              <a:rPr lang="en-GB" b="1" dirty="0" smtClean="0"/>
              <a:t>We are </a:t>
            </a:r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53136"/>
          </a:xfrm>
        </p:spPr>
        <p:txBody>
          <a:bodyPr>
            <a:normAutofit/>
          </a:bodyPr>
          <a:lstStyle/>
          <a:p>
            <a:r>
              <a:rPr lang="en-GB" b="1" dirty="0" err="1" smtClean="0">
                <a:solidFill>
                  <a:srgbClr val="FF0000"/>
                </a:solidFill>
              </a:rPr>
              <a:t>Ich</a:t>
            </a:r>
            <a:r>
              <a:rPr lang="en-GB" b="1" dirty="0" smtClean="0">
                <a:solidFill>
                  <a:srgbClr val="FF0000"/>
                </a:solidFill>
              </a:rPr>
              <a:t> bin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Du </a:t>
            </a:r>
            <a:r>
              <a:rPr lang="en-GB" b="1" dirty="0" err="1" smtClean="0">
                <a:solidFill>
                  <a:srgbClr val="FF0000"/>
                </a:solidFill>
              </a:rPr>
              <a:t>bist</a:t>
            </a:r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Er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ist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Sie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ist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Es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ist</a:t>
            </a:r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Sie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sind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Wir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sind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508104" y="2204864"/>
            <a:ext cx="720080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179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GB" dirty="0" smtClean="0"/>
              <a:t>Secret Signal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3568" y="908720"/>
            <a:ext cx="4824536" cy="5616624"/>
          </a:xfrm>
        </p:spPr>
        <p:txBody>
          <a:bodyPr>
            <a:noAutofit/>
          </a:bodyPr>
          <a:lstStyle/>
          <a:p>
            <a:r>
              <a:rPr lang="en-GB" sz="4000" b="1" dirty="0" err="1" smtClean="0">
                <a:solidFill>
                  <a:srgbClr val="FF0000"/>
                </a:solidFill>
              </a:rPr>
              <a:t>Ich</a:t>
            </a:r>
            <a:r>
              <a:rPr lang="en-GB" sz="4000" b="1" dirty="0" smtClean="0">
                <a:solidFill>
                  <a:srgbClr val="FF0000"/>
                </a:solidFill>
              </a:rPr>
              <a:t> bin</a:t>
            </a:r>
          </a:p>
          <a:p>
            <a:r>
              <a:rPr lang="en-GB" sz="4000" b="1" dirty="0" smtClean="0">
                <a:solidFill>
                  <a:srgbClr val="FF0000"/>
                </a:solidFill>
              </a:rPr>
              <a:t>Du </a:t>
            </a:r>
            <a:r>
              <a:rPr lang="en-GB" sz="4000" b="1" dirty="0" err="1" smtClean="0">
                <a:solidFill>
                  <a:srgbClr val="FF0000"/>
                </a:solidFill>
              </a:rPr>
              <a:t>bist</a:t>
            </a:r>
            <a:endParaRPr lang="en-GB" sz="4000" b="1" dirty="0" smtClean="0">
              <a:solidFill>
                <a:srgbClr val="FF0000"/>
              </a:solidFill>
            </a:endParaRPr>
          </a:p>
          <a:p>
            <a:r>
              <a:rPr lang="en-GB" sz="4000" b="1" dirty="0" err="1" smtClean="0">
                <a:solidFill>
                  <a:srgbClr val="FF0000"/>
                </a:solidFill>
              </a:rPr>
              <a:t>Er</a:t>
            </a:r>
            <a:r>
              <a:rPr lang="en-GB" sz="4000" b="1" dirty="0" smtClean="0">
                <a:solidFill>
                  <a:srgbClr val="FF0000"/>
                </a:solidFill>
              </a:rPr>
              <a:t> </a:t>
            </a:r>
            <a:r>
              <a:rPr lang="en-GB" sz="4000" b="1" dirty="0" err="1" smtClean="0">
                <a:solidFill>
                  <a:srgbClr val="FF0000"/>
                </a:solidFill>
              </a:rPr>
              <a:t>ist</a:t>
            </a:r>
            <a:r>
              <a:rPr lang="en-GB" sz="4000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GB" sz="4000" b="1" dirty="0" err="1" smtClean="0">
                <a:solidFill>
                  <a:srgbClr val="FF0000"/>
                </a:solidFill>
              </a:rPr>
              <a:t>Sie</a:t>
            </a:r>
            <a:r>
              <a:rPr lang="en-GB" sz="4000" b="1" dirty="0" smtClean="0">
                <a:solidFill>
                  <a:srgbClr val="FF0000"/>
                </a:solidFill>
              </a:rPr>
              <a:t> </a:t>
            </a:r>
            <a:r>
              <a:rPr lang="en-GB" sz="4000" b="1" dirty="0" err="1" smtClean="0">
                <a:solidFill>
                  <a:srgbClr val="FF0000"/>
                </a:solidFill>
              </a:rPr>
              <a:t>ist</a:t>
            </a:r>
            <a:r>
              <a:rPr lang="en-GB" sz="4000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GB" sz="4000" b="1" dirty="0" err="1" smtClean="0">
                <a:solidFill>
                  <a:srgbClr val="FF0000"/>
                </a:solidFill>
              </a:rPr>
              <a:t>Es</a:t>
            </a:r>
            <a:r>
              <a:rPr lang="en-GB" sz="4000" b="1" dirty="0" smtClean="0">
                <a:solidFill>
                  <a:srgbClr val="FF0000"/>
                </a:solidFill>
              </a:rPr>
              <a:t> </a:t>
            </a:r>
            <a:r>
              <a:rPr lang="en-GB" sz="4000" b="1" dirty="0" err="1" smtClean="0">
                <a:solidFill>
                  <a:srgbClr val="FF0000"/>
                </a:solidFill>
              </a:rPr>
              <a:t>ist</a:t>
            </a:r>
            <a:r>
              <a:rPr lang="en-GB" sz="4000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GB" sz="4000" b="1" dirty="0" err="1" smtClean="0">
                <a:solidFill>
                  <a:srgbClr val="FF0000"/>
                </a:solidFill>
              </a:rPr>
              <a:t>Sie</a:t>
            </a:r>
            <a:r>
              <a:rPr lang="en-GB" sz="4000" b="1" dirty="0" smtClean="0">
                <a:solidFill>
                  <a:srgbClr val="FF0000"/>
                </a:solidFill>
              </a:rPr>
              <a:t> </a:t>
            </a:r>
            <a:r>
              <a:rPr lang="en-GB" sz="4000" b="1" dirty="0" err="1" smtClean="0">
                <a:solidFill>
                  <a:srgbClr val="FF0000"/>
                </a:solidFill>
              </a:rPr>
              <a:t>sind</a:t>
            </a:r>
            <a:endParaRPr lang="en-GB" sz="4000" b="1" dirty="0" smtClean="0">
              <a:solidFill>
                <a:srgbClr val="FF0000"/>
              </a:solidFill>
            </a:endParaRPr>
          </a:p>
          <a:p>
            <a:r>
              <a:rPr lang="en-GB" sz="4000" b="1" dirty="0" err="1" smtClean="0">
                <a:solidFill>
                  <a:srgbClr val="FF0000"/>
                </a:solidFill>
              </a:rPr>
              <a:t>Wir</a:t>
            </a:r>
            <a:r>
              <a:rPr lang="en-GB" sz="4000" b="1" dirty="0" smtClean="0">
                <a:solidFill>
                  <a:srgbClr val="FF0000"/>
                </a:solidFill>
              </a:rPr>
              <a:t> </a:t>
            </a:r>
            <a:r>
              <a:rPr lang="en-GB" sz="4000" b="1" dirty="0" err="1" smtClean="0">
                <a:solidFill>
                  <a:srgbClr val="FF0000"/>
                </a:solidFill>
              </a:rPr>
              <a:t>sind</a:t>
            </a:r>
            <a:endParaRPr lang="en-GB" sz="4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3200" b="1" dirty="0">
              <a:solidFill>
                <a:srgbClr val="7030A0"/>
              </a:solidFill>
            </a:endParaRPr>
          </a:p>
          <a:p>
            <a:endParaRPr lang="en-GB" sz="3200" dirty="0"/>
          </a:p>
        </p:txBody>
      </p:sp>
      <p:pic>
        <p:nvPicPr>
          <p:cNvPr id="5" name="Picture 4" descr="touch your nose clipart touch your nose clipart documento sin ttulo 689 X 468">
            <a:hlinkClick r:id="rId2" tooltip="touch your nose clipart touch your nose clipart documento sin ttulo 689 X 468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985544"/>
            <a:ext cx="3672408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Image result for touch nose clip art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005064"/>
            <a:ext cx="3672408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7385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Translate – </a:t>
            </a:r>
            <a:r>
              <a:rPr lang="en-GB" b="1" dirty="0" err="1" smtClean="0">
                <a:solidFill>
                  <a:srgbClr val="FF0000"/>
                </a:solidFill>
              </a:rPr>
              <a:t>Übersetzen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Sie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600" b="1" dirty="0" err="1" smtClean="0">
                <a:solidFill>
                  <a:srgbClr val="FF0000"/>
                </a:solidFill>
              </a:rPr>
              <a:t>Ich</a:t>
            </a:r>
            <a:r>
              <a:rPr lang="en-GB" sz="3600" b="1" dirty="0" smtClean="0">
                <a:solidFill>
                  <a:srgbClr val="FF0000"/>
                </a:solidFill>
              </a:rPr>
              <a:t> bin </a:t>
            </a:r>
            <a:r>
              <a:rPr lang="en-GB" sz="3600" b="1" dirty="0" err="1" smtClean="0">
                <a:solidFill>
                  <a:srgbClr val="FF0000"/>
                </a:solidFill>
              </a:rPr>
              <a:t>acht</a:t>
            </a:r>
            <a:r>
              <a:rPr lang="en-GB" sz="3600" b="1" dirty="0" smtClean="0">
                <a:solidFill>
                  <a:srgbClr val="FF0000"/>
                </a:solidFill>
              </a:rPr>
              <a:t> </a:t>
            </a:r>
            <a:r>
              <a:rPr lang="en-GB" sz="3600" b="1" dirty="0" err="1" smtClean="0">
                <a:solidFill>
                  <a:srgbClr val="FF0000"/>
                </a:solidFill>
              </a:rPr>
              <a:t>Jahre</a:t>
            </a:r>
            <a:r>
              <a:rPr lang="en-GB" sz="3600" b="1" dirty="0" smtClean="0">
                <a:solidFill>
                  <a:srgbClr val="FF0000"/>
                </a:solidFill>
              </a:rPr>
              <a:t> alt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b="1" dirty="0" smtClean="0">
                <a:solidFill>
                  <a:srgbClr val="FF0000"/>
                </a:solidFill>
              </a:rPr>
              <a:t>Du </a:t>
            </a:r>
            <a:r>
              <a:rPr lang="en-GB" sz="3600" b="1" dirty="0" err="1" smtClean="0">
                <a:solidFill>
                  <a:srgbClr val="FF0000"/>
                </a:solidFill>
              </a:rPr>
              <a:t>bist</a:t>
            </a:r>
            <a:r>
              <a:rPr lang="en-GB" sz="3600" b="1" dirty="0" smtClean="0">
                <a:solidFill>
                  <a:srgbClr val="FF0000"/>
                </a:solidFill>
              </a:rPr>
              <a:t> </a:t>
            </a:r>
            <a:r>
              <a:rPr lang="en-GB" sz="3600" b="1" dirty="0" err="1" smtClean="0">
                <a:solidFill>
                  <a:srgbClr val="FF0000"/>
                </a:solidFill>
              </a:rPr>
              <a:t>sieben</a:t>
            </a:r>
            <a:r>
              <a:rPr lang="en-GB" sz="3600" b="1" dirty="0" smtClean="0">
                <a:solidFill>
                  <a:srgbClr val="FF0000"/>
                </a:solidFill>
              </a:rPr>
              <a:t> </a:t>
            </a:r>
            <a:r>
              <a:rPr lang="en-GB" sz="3600" b="1" dirty="0" err="1" smtClean="0">
                <a:solidFill>
                  <a:srgbClr val="FF0000"/>
                </a:solidFill>
              </a:rPr>
              <a:t>Jahre</a:t>
            </a:r>
            <a:r>
              <a:rPr lang="en-GB" sz="3600" b="1" dirty="0" smtClean="0">
                <a:solidFill>
                  <a:srgbClr val="FF0000"/>
                </a:solidFill>
              </a:rPr>
              <a:t> alt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b="1" dirty="0" err="1" smtClean="0">
                <a:solidFill>
                  <a:srgbClr val="FF0000"/>
                </a:solidFill>
              </a:rPr>
              <a:t>Sie</a:t>
            </a:r>
            <a:r>
              <a:rPr lang="en-GB" sz="3600" b="1" dirty="0" smtClean="0">
                <a:solidFill>
                  <a:srgbClr val="FF0000"/>
                </a:solidFill>
              </a:rPr>
              <a:t> </a:t>
            </a:r>
            <a:r>
              <a:rPr lang="en-GB" sz="3600" b="1" dirty="0" err="1" smtClean="0">
                <a:solidFill>
                  <a:srgbClr val="FF0000"/>
                </a:solidFill>
              </a:rPr>
              <a:t>ist</a:t>
            </a:r>
            <a:r>
              <a:rPr lang="en-GB" sz="3600" b="1" dirty="0" smtClean="0">
                <a:solidFill>
                  <a:srgbClr val="FF0000"/>
                </a:solidFill>
              </a:rPr>
              <a:t> </a:t>
            </a:r>
            <a:r>
              <a:rPr lang="en-GB" sz="3600" b="1" dirty="0" err="1" smtClean="0">
                <a:solidFill>
                  <a:srgbClr val="FF0000"/>
                </a:solidFill>
              </a:rPr>
              <a:t>zwölf</a:t>
            </a:r>
            <a:r>
              <a:rPr lang="en-GB" sz="3600" b="1" dirty="0" smtClean="0">
                <a:solidFill>
                  <a:srgbClr val="FF0000"/>
                </a:solidFill>
              </a:rPr>
              <a:t> </a:t>
            </a:r>
            <a:r>
              <a:rPr lang="en-GB" sz="3600" b="1" dirty="0" err="1" smtClean="0">
                <a:solidFill>
                  <a:srgbClr val="FF0000"/>
                </a:solidFill>
              </a:rPr>
              <a:t>Jahre</a:t>
            </a:r>
            <a:r>
              <a:rPr lang="en-GB" sz="3600" b="1" dirty="0" smtClean="0">
                <a:solidFill>
                  <a:srgbClr val="FF0000"/>
                </a:solidFill>
              </a:rPr>
              <a:t> alt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b="1" dirty="0" err="1" smtClean="0">
                <a:solidFill>
                  <a:srgbClr val="FF0000"/>
                </a:solidFill>
              </a:rPr>
              <a:t>Er</a:t>
            </a:r>
            <a:r>
              <a:rPr lang="en-GB" sz="3600" b="1" dirty="0" smtClean="0">
                <a:solidFill>
                  <a:srgbClr val="FF0000"/>
                </a:solidFill>
              </a:rPr>
              <a:t> </a:t>
            </a:r>
            <a:r>
              <a:rPr lang="en-GB" sz="3600" b="1" dirty="0" err="1" smtClean="0">
                <a:solidFill>
                  <a:srgbClr val="FF0000"/>
                </a:solidFill>
              </a:rPr>
              <a:t>ist</a:t>
            </a:r>
            <a:r>
              <a:rPr lang="en-GB" sz="3600" b="1" dirty="0" smtClean="0">
                <a:solidFill>
                  <a:srgbClr val="FF0000"/>
                </a:solidFill>
              </a:rPr>
              <a:t> </a:t>
            </a:r>
            <a:r>
              <a:rPr lang="en-GB" sz="3600" b="1" dirty="0" err="1" smtClean="0">
                <a:solidFill>
                  <a:srgbClr val="FF0000"/>
                </a:solidFill>
              </a:rPr>
              <a:t>achtzehn</a:t>
            </a:r>
            <a:r>
              <a:rPr lang="en-GB" sz="3600" b="1" dirty="0" smtClean="0">
                <a:solidFill>
                  <a:srgbClr val="FF0000"/>
                </a:solidFill>
              </a:rPr>
              <a:t> </a:t>
            </a:r>
            <a:r>
              <a:rPr lang="en-GB" sz="3600" b="1" dirty="0" err="1" smtClean="0">
                <a:solidFill>
                  <a:srgbClr val="FF0000"/>
                </a:solidFill>
              </a:rPr>
              <a:t>Jahre</a:t>
            </a:r>
            <a:r>
              <a:rPr lang="en-GB" sz="3600" b="1" dirty="0" smtClean="0">
                <a:solidFill>
                  <a:srgbClr val="FF0000"/>
                </a:solidFill>
              </a:rPr>
              <a:t> alt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dirty="0" smtClean="0"/>
              <a:t>It is twenty five years old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dirty="0" smtClean="0"/>
              <a:t>They are ten years old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dirty="0" smtClean="0"/>
              <a:t>We are thirty seven years old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dirty="0" smtClean="0"/>
              <a:t>He is fifteen years old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370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Translate – </a:t>
            </a:r>
            <a:r>
              <a:rPr lang="en-GB" b="1" dirty="0" err="1" smtClean="0">
                <a:solidFill>
                  <a:srgbClr val="FF0000"/>
                </a:solidFill>
              </a:rPr>
              <a:t>Übersetzen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Sie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600" dirty="0" smtClean="0"/>
              <a:t>She is eleven years old              </a:t>
            </a:r>
            <a:r>
              <a:rPr lang="en-GB" sz="3600" b="1" dirty="0" err="1" smtClean="0">
                <a:solidFill>
                  <a:srgbClr val="FF0000"/>
                </a:solidFill>
              </a:rPr>
              <a:t>Jahre</a:t>
            </a:r>
            <a:r>
              <a:rPr lang="en-GB" sz="3600" b="1" dirty="0" smtClean="0">
                <a:solidFill>
                  <a:srgbClr val="FF0000"/>
                </a:solidFill>
              </a:rPr>
              <a:t> alt</a:t>
            </a:r>
            <a:endParaRPr lang="en-GB" sz="3600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3600" dirty="0" smtClean="0"/>
              <a:t>You are nineteen years old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dirty="0" smtClean="0"/>
              <a:t>He is thirty four years old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dirty="0" smtClean="0"/>
              <a:t>I am forty one years old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dirty="0" smtClean="0"/>
              <a:t>It is five years old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dirty="0" smtClean="0"/>
              <a:t>They are twenty one years old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dirty="0" smtClean="0"/>
              <a:t>We are seventeen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dirty="0" smtClean="0"/>
              <a:t>Lara is thirty years old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  <p:pic>
        <p:nvPicPr>
          <p:cNvPr id="4" name="Picture 2" descr="C:\Users\Sean1982\Downloads\frogGerman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260648"/>
            <a:ext cx="1050922" cy="792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6600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Bean Bag Pass</a:t>
            </a:r>
            <a:endParaRPr lang="en-GB" dirty="0"/>
          </a:p>
        </p:txBody>
      </p:sp>
      <p:pic>
        <p:nvPicPr>
          <p:cNvPr id="1026" name="Picture 2" descr="http://www.greatgrubclub.com/domains/greatgrubclub.com/local/media/images/medium/beanbag-games-long-throw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060848"/>
            <a:ext cx="6408712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877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20000" dirty="0" smtClean="0"/>
              <a:t>I am </a:t>
            </a:r>
            <a:endParaRPr lang="en-GB" sz="20000" dirty="0"/>
          </a:p>
        </p:txBody>
      </p:sp>
    </p:spTree>
    <p:extLst>
      <p:ext uri="{BB962C8B-B14F-4D97-AF65-F5344CB8AC3E}">
        <p14:creationId xmlns:p14="http://schemas.microsoft.com/office/powerpoint/2010/main" val="183082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15000" dirty="0" smtClean="0"/>
              <a:t>You are </a:t>
            </a:r>
            <a:endParaRPr lang="en-GB" sz="15000" dirty="0"/>
          </a:p>
        </p:txBody>
      </p:sp>
    </p:spTree>
    <p:extLst>
      <p:ext uri="{BB962C8B-B14F-4D97-AF65-F5344CB8AC3E}">
        <p14:creationId xmlns:p14="http://schemas.microsoft.com/office/powerpoint/2010/main" val="114930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2097</TotalTime>
  <Words>272</Words>
  <Application>Microsoft Office PowerPoint</Application>
  <PresentationFormat>On-screen Show (4:3)</PresentationFormat>
  <Paragraphs>92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www.zeitfuerdeutsch.com</vt:lpstr>
      <vt:lpstr>  To be 1 – Sein 1 </vt:lpstr>
      <vt:lpstr>To be - Sein</vt:lpstr>
      <vt:lpstr>Secret Signal</vt:lpstr>
      <vt:lpstr>Translate – Übersetzen Sie</vt:lpstr>
      <vt:lpstr>Translate – Übersetzen Sie</vt:lpstr>
      <vt:lpstr>Bean Bag Pass</vt:lpstr>
      <vt:lpstr>I am </vt:lpstr>
      <vt:lpstr>You are </vt:lpstr>
      <vt:lpstr>She is </vt:lpstr>
      <vt:lpstr>He is </vt:lpstr>
      <vt:lpstr>We are </vt:lpstr>
      <vt:lpstr>They are </vt:lpstr>
      <vt:lpstr>It is </vt:lpstr>
      <vt:lpstr>The country – das Land The countries – die Länder</vt:lpstr>
      <vt:lpstr>PowerPoint Presentation</vt:lpstr>
      <vt:lpstr>  To be 1 – Sein 1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- Deutsch</dc:title>
  <dc:creator>Sean1982</dc:creator>
  <cp:lastModifiedBy>Sean Sullivan</cp:lastModifiedBy>
  <cp:revision>136</cp:revision>
  <cp:lastPrinted>2015-06-05T11:59:55Z</cp:lastPrinted>
  <dcterms:created xsi:type="dcterms:W3CDTF">2014-08-31T12:54:10Z</dcterms:created>
  <dcterms:modified xsi:type="dcterms:W3CDTF">2016-10-26T13:04:21Z</dcterms:modified>
</cp:coreProperties>
</file>