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441" r:id="rId2"/>
    <p:sldId id="256" r:id="rId3"/>
    <p:sldId id="487" r:id="rId4"/>
    <p:sldId id="528" r:id="rId5"/>
    <p:sldId id="529" r:id="rId6"/>
    <p:sldId id="530" r:id="rId7"/>
    <p:sldId id="531" r:id="rId8"/>
    <p:sldId id="532" r:id="rId9"/>
    <p:sldId id="534" r:id="rId10"/>
    <p:sldId id="533" r:id="rId11"/>
    <p:sldId id="538" r:id="rId12"/>
    <p:sldId id="539" r:id="rId13"/>
    <p:sldId id="535" r:id="rId14"/>
    <p:sldId id="536" r:id="rId15"/>
    <p:sldId id="537" r:id="rId16"/>
    <p:sldId id="541" r:id="rId17"/>
    <p:sldId id="542" r:id="rId18"/>
    <p:sldId id="540" r:id="rId19"/>
    <p:sldId id="526" r:id="rId20"/>
    <p:sldId id="543" r:id="rId21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328AA-8747-4686-A990-A9845E527D35}" type="datetimeFigureOut">
              <a:rPr lang="en-GB" smtClean="0"/>
              <a:pPr/>
              <a:t>09/10/2016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C8E73-9675-48EC-8DCB-A6EE6D1944F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370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867383F-0FA4-4542-895D-A3D01E16D307}" type="datetimeFigureOut">
              <a:rPr lang="en-GB" smtClean="0"/>
              <a:pPr/>
              <a:t>09/10/2016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0C2A8675-6B04-4B46-B924-0FBD3F8E3EB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48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09/10/2016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09/10/2016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09/10/2016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09/10/2016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09/10/2016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09/10/2016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09/10/2016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09/10/2016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09/10/2016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09/10/2016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09/10/2016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8A308-58CA-43D1-B08D-CB9F0FB17627}" type="datetimeFigureOut">
              <a:rPr lang="en-GB" smtClean="0"/>
              <a:pPr/>
              <a:t>09/10/2016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hyperlink" Target="http://www.google.com/url?sa=i&amp;rct=j&amp;q=&amp;esrc=s&amp;source=images&amp;cd=&amp;cad=rja&amp;uact=8&amp;ved=0ahUKEwjJ3JDhsP_OAhWEvBQKHU9uCwgQjRwIBw&amp;url=http://www.printactivities.com/Paper-Games/Rules-For-Hangman.shtml&amp;bvm=bv.131783435,d.d24&amp;psig=AFQjCNGxrtfD5eLgqBbjQRGKoENSv6lFOA&amp;ust=1473410701709595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j4hMXtsf_OAhWD0xoKHVwhAy8QjRwIBw&amp;url=http://www.slideshare.net/CambridgeEnglishIberia/the-cambridge-experience-madridsecondarydevelopingproductiveskillscambridgeenglishfirstschools&amp;bvm=bv.131783435,d.d24&amp;psig=AFQjCNEPH9brK58XvHpMibGOMf25GBYfyw&amp;ust=1473410962240253" TargetMode="External"/><Relationship Id="rId2" Type="http://schemas.openxmlformats.org/officeDocument/2006/relationships/hyperlink" Target="http://www.google.com/url?sa=i&amp;rct=j&amp;q=&amp;esrc=s&amp;source=images&amp;cd=&amp;cad=rja&amp;uact=8&amp;ved=0ahUKEwjJ3JDhsP_OAhWEvBQKHU9uCwgQjRwIBw&amp;url=http://www.printactivities.com/Paper-Games/Rules-For-Hangman.shtml&amp;bvm=bv.131783435,d.d24&amp;psig=AFQjCNGxrtfD5eLgqBbjQRGKoENSv6lFOA&amp;ust=1473410701709595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an1982\Downloads\frogGerman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412776"/>
            <a:ext cx="8572500" cy="544522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www.zeitfuerdeutsch.com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849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Hangman</a:t>
            </a:r>
            <a:endParaRPr lang="en-GB" dirty="0"/>
          </a:p>
        </p:txBody>
      </p:sp>
      <p:sp>
        <p:nvSpPr>
          <p:cNvPr id="5" name="AutoShape 2" descr="Image result for hangman game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668463"/>
            <a:ext cx="2857500" cy="348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http://www.printactivities.com/Paper-Games/Hangman-Word-Game/HangmanExampl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081" y="1473841"/>
            <a:ext cx="6041602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67544" y="51571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err="1" smtClean="0"/>
              <a:t>Haben</a:t>
            </a:r>
            <a:r>
              <a:rPr lang="en-GB" dirty="0" smtClean="0"/>
              <a:t> + Family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43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months – </a:t>
            </a:r>
            <a:r>
              <a:rPr lang="en-GB" b="1" dirty="0" smtClean="0">
                <a:solidFill>
                  <a:srgbClr val="FF0000"/>
                </a:solidFill>
              </a:rPr>
              <a:t>Die </a:t>
            </a:r>
            <a:r>
              <a:rPr lang="en-GB" b="1" dirty="0" err="1" smtClean="0">
                <a:solidFill>
                  <a:srgbClr val="FF0000"/>
                </a:solidFill>
              </a:rPr>
              <a:t>Monate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50274" y="1412776"/>
            <a:ext cx="4295351" cy="526297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GB" sz="2800" dirty="0" smtClean="0"/>
              <a:t>January</a:t>
            </a:r>
          </a:p>
          <a:p>
            <a:r>
              <a:rPr lang="en-GB" sz="2800" dirty="0" smtClean="0"/>
              <a:t>February</a:t>
            </a:r>
          </a:p>
          <a:p>
            <a:r>
              <a:rPr lang="en-GB" sz="2800" dirty="0" smtClean="0"/>
              <a:t>March</a:t>
            </a:r>
          </a:p>
          <a:p>
            <a:r>
              <a:rPr lang="en-GB" sz="2800" dirty="0" smtClean="0"/>
              <a:t>April</a:t>
            </a:r>
          </a:p>
          <a:p>
            <a:r>
              <a:rPr lang="en-GB" sz="2800" dirty="0" smtClean="0"/>
              <a:t>May</a:t>
            </a:r>
          </a:p>
          <a:p>
            <a:r>
              <a:rPr lang="en-GB" sz="2800" dirty="0" smtClean="0"/>
              <a:t>June</a:t>
            </a:r>
          </a:p>
          <a:p>
            <a:r>
              <a:rPr lang="en-GB" sz="2800" dirty="0" smtClean="0"/>
              <a:t>July</a:t>
            </a:r>
          </a:p>
          <a:p>
            <a:r>
              <a:rPr lang="en-GB" sz="2800" dirty="0" smtClean="0"/>
              <a:t>August</a:t>
            </a:r>
          </a:p>
          <a:p>
            <a:r>
              <a:rPr lang="en-GB" sz="2800" dirty="0" smtClean="0"/>
              <a:t>September</a:t>
            </a:r>
          </a:p>
          <a:p>
            <a:r>
              <a:rPr lang="en-GB" sz="2800" dirty="0" smtClean="0"/>
              <a:t>October</a:t>
            </a:r>
          </a:p>
          <a:p>
            <a:r>
              <a:rPr lang="en-GB" sz="2800" dirty="0" smtClean="0"/>
              <a:t>November</a:t>
            </a:r>
          </a:p>
          <a:p>
            <a:r>
              <a:rPr lang="en-GB" sz="2800" dirty="0" smtClean="0"/>
              <a:t>December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Januar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Februar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März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April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Mai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Juni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Juli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August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September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Oktober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November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Dezember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29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months – </a:t>
            </a:r>
            <a:r>
              <a:rPr lang="en-GB" b="1" dirty="0" smtClean="0">
                <a:solidFill>
                  <a:srgbClr val="FF0000"/>
                </a:solidFill>
              </a:rPr>
              <a:t>Die </a:t>
            </a:r>
            <a:r>
              <a:rPr lang="en-GB" b="1" dirty="0" err="1" smtClean="0">
                <a:solidFill>
                  <a:srgbClr val="FF0000"/>
                </a:solidFill>
              </a:rPr>
              <a:t>Monate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50274" y="1340768"/>
            <a:ext cx="4295351" cy="526297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GB" sz="2800" dirty="0" smtClean="0"/>
              <a:t>January</a:t>
            </a:r>
          </a:p>
          <a:p>
            <a:r>
              <a:rPr lang="en-GB" sz="2800" dirty="0" smtClean="0"/>
              <a:t>February</a:t>
            </a:r>
          </a:p>
          <a:p>
            <a:r>
              <a:rPr lang="en-GB" sz="2800" dirty="0" smtClean="0"/>
              <a:t>March</a:t>
            </a:r>
          </a:p>
          <a:p>
            <a:r>
              <a:rPr lang="en-GB" sz="2800" dirty="0" smtClean="0"/>
              <a:t>April</a:t>
            </a:r>
          </a:p>
          <a:p>
            <a:r>
              <a:rPr lang="en-GB" sz="2800" dirty="0" smtClean="0"/>
              <a:t>May</a:t>
            </a:r>
          </a:p>
          <a:p>
            <a:r>
              <a:rPr lang="en-GB" sz="2800" dirty="0" smtClean="0"/>
              <a:t>June</a:t>
            </a:r>
          </a:p>
          <a:p>
            <a:r>
              <a:rPr lang="en-GB" sz="2800" dirty="0" smtClean="0"/>
              <a:t>July</a:t>
            </a:r>
          </a:p>
          <a:p>
            <a:r>
              <a:rPr lang="en-GB" sz="2800" dirty="0" smtClean="0"/>
              <a:t>August</a:t>
            </a:r>
          </a:p>
          <a:p>
            <a:r>
              <a:rPr lang="en-GB" sz="2800" dirty="0" smtClean="0"/>
              <a:t>September</a:t>
            </a:r>
          </a:p>
          <a:p>
            <a:r>
              <a:rPr lang="en-GB" sz="2800" dirty="0" smtClean="0"/>
              <a:t>October</a:t>
            </a:r>
          </a:p>
          <a:p>
            <a:r>
              <a:rPr lang="en-GB" sz="2800" dirty="0" smtClean="0"/>
              <a:t>November</a:t>
            </a:r>
          </a:p>
          <a:p>
            <a:r>
              <a:rPr lang="en-GB" sz="2800" dirty="0" smtClean="0"/>
              <a:t>December</a:t>
            </a:r>
          </a:p>
        </p:txBody>
      </p:sp>
    </p:spTree>
    <p:extLst>
      <p:ext uri="{BB962C8B-B14F-4D97-AF65-F5344CB8AC3E}">
        <p14:creationId xmlns:p14="http://schemas.microsoft.com/office/powerpoint/2010/main" val="130150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Ordinal Numbers</a:t>
            </a:r>
            <a:endParaRPr lang="en-GB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661248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de-DE" b="1" dirty="0" smtClean="0">
                <a:solidFill>
                  <a:srgbClr val="FF0000"/>
                </a:solidFill>
              </a:rPr>
              <a:t>Ersten</a:t>
            </a:r>
          </a:p>
          <a:p>
            <a:pPr algn="r">
              <a:buNone/>
            </a:pPr>
            <a:r>
              <a:rPr lang="de-DE" b="1" dirty="0" smtClean="0">
                <a:solidFill>
                  <a:srgbClr val="FF0000"/>
                </a:solidFill>
              </a:rPr>
              <a:t>Zweiten </a:t>
            </a:r>
          </a:p>
          <a:p>
            <a:pPr algn="r">
              <a:buNone/>
            </a:pPr>
            <a:r>
              <a:rPr lang="de-DE" b="1" dirty="0" smtClean="0">
                <a:solidFill>
                  <a:srgbClr val="FF0000"/>
                </a:solidFill>
              </a:rPr>
              <a:t>Dritten</a:t>
            </a:r>
          </a:p>
          <a:p>
            <a:pPr algn="ctr">
              <a:buNone/>
            </a:pPr>
            <a:r>
              <a:rPr lang="de-DE" sz="2500" b="1" dirty="0" smtClean="0">
                <a:solidFill>
                  <a:schemeClr val="tx2"/>
                </a:solidFill>
              </a:rPr>
              <a:t>4 – 19 – add `ten` on the end</a:t>
            </a:r>
          </a:p>
          <a:p>
            <a:pPr algn="r">
              <a:buNone/>
            </a:pPr>
            <a:r>
              <a:rPr lang="de-DE" b="1" dirty="0" smtClean="0">
                <a:solidFill>
                  <a:srgbClr val="FF0000"/>
                </a:solidFill>
              </a:rPr>
              <a:t>Vierten</a:t>
            </a:r>
          </a:p>
          <a:p>
            <a:pPr algn="r">
              <a:buNone/>
            </a:pPr>
            <a:r>
              <a:rPr lang="de-DE" b="1" dirty="0" smtClean="0">
                <a:solidFill>
                  <a:srgbClr val="FF0000"/>
                </a:solidFill>
              </a:rPr>
              <a:t>Elften</a:t>
            </a:r>
          </a:p>
          <a:p>
            <a:pPr algn="r">
              <a:buNone/>
            </a:pPr>
            <a:r>
              <a:rPr lang="de-DE" b="1" dirty="0" smtClean="0">
                <a:solidFill>
                  <a:srgbClr val="FF0000"/>
                </a:solidFill>
              </a:rPr>
              <a:t>Fünfzehnten</a:t>
            </a:r>
          </a:p>
          <a:p>
            <a:pPr algn="ctr">
              <a:buNone/>
            </a:pPr>
            <a:r>
              <a:rPr lang="de-DE" sz="2600" b="1" dirty="0" smtClean="0">
                <a:solidFill>
                  <a:schemeClr val="tx2"/>
                </a:solidFill>
              </a:rPr>
              <a:t>After </a:t>
            </a:r>
            <a:r>
              <a:rPr lang="de-DE" sz="2600" b="1" dirty="0">
                <a:solidFill>
                  <a:schemeClr val="tx2"/>
                </a:solidFill>
              </a:rPr>
              <a:t>19 – add `</a:t>
            </a:r>
            <a:r>
              <a:rPr lang="de-DE" sz="2600" b="1" dirty="0" smtClean="0">
                <a:solidFill>
                  <a:schemeClr val="tx2"/>
                </a:solidFill>
              </a:rPr>
              <a:t>sten`</a:t>
            </a:r>
            <a:endParaRPr lang="de-DE" sz="2600" b="1" dirty="0">
              <a:solidFill>
                <a:schemeClr val="tx2"/>
              </a:solidFill>
            </a:endParaRPr>
          </a:p>
          <a:p>
            <a:pPr algn="r">
              <a:buNone/>
            </a:pPr>
            <a:r>
              <a:rPr lang="de-DE" b="1" dirty="0" smtClean="0">
                <a:solidFill>
                  <a:srgbClr val="FF0000"/>
                </a:solidFill>
              </a:rPr>
              <a:t>Zwanzigsten</a:t>
            </a:r>
          </a:p>
          <a:p>
            <a:pPr algn="r">
              <a:buNone/>
            </a:pPr>
            <a:r>
              <a:rPr lang="de-DE" b="1" dirty="0" smtClean="0">
                <a:solidFill>
                  <a:srgbClr val="FF0000"/>
                </a:solidFill>
              </a:rPr>
              <a:t>Sechsundzwanzigsten</a:t>
            </a:r>
          </a:p>
          <a:p>
            <a:pPr algn="r">
              <a:buNone/>
            </a:pPr>
            <a:r>
              <a:rPr lang="de-DE" b="1" dirty="0" smtClean="0">
                <a:solidFill>
                  <a:srgbClr val="FF0000"/>
                </a:solidFill>
              </a:rPr>
              <a:t>Einunddreißigsten</a:t>
            </a:r>
          </a:p>
          <a:p>
            <a:pPr algn="r">
              <a:buNone/>
            </a:pPr>
            <a:endParaRPr lang="de-DE" b="1" dirty="0" smtClean="0">
              <a:solidFill>
                <a:srgbClr val="FF0000"/>
              </a:solidFill>
            </a:endParaRPr>
          </a:p>
          <a:p>
            <a:pPr algn="r">
              <a:buNone/>
            </a:pPr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733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First </a:t>
            </a:r>
          </a:p>
          <a:p>
            <a:pPr marL="0" indent="0">
              <a:buNone/>
            </a:pPr>
            <a:r>
              <a:rPr lang="en-GB" b="1" dirty="0" smtClean="0"/>
              <a:t>Second </a:t>
            </a:r>
          </a:p>
          <a:p>
            <a:pPr marL="0" indent="0">
              <a:buNone/>
            </a:pPr>
            <a:r>
              <a:rPr lang="en-GB" b="1" dirty="0" smtClean="0"/>
              <a:t>Third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Fourth</a:t>
            </a:r>
          </a:p>
          <a:p>
            <a:pPr marL="0" indent="0">
              <a:buNone/>
            </a:pPr>
            <a:r>
              <a:rPr lang="en-GB" b="1" dirty="0" smtClean="0"/>
              <a:t>Eleventh</a:t>
            </a:r>
          </a:p>
          <a:p>
            <a:pPr marL="0" indent="0">
              <a:buNone/>
            </a:pPr>
            <a:r>
              <a:rPr lang="en-GB" b="1" dirty="0" smtClean="0"/>
              <a:t>Fifteenth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Twentieth</a:t>
            </a:r>
          </a:p>
          <a:p>
            <a:pPr marL="0" indent="0">
              <a:buNone/>
            </a:pPr>
            <a:r>
              <a:rPr lang="en-GB" b="1" dirty="0" smtClean="0"/>
              <a:t>Twenty-sixth</a:t>
            </a:r>
          </a:p>
          <a:p>
            <a:pPr marL="0" indent="0">
              <a:buNone/>
            </a:pPr>
            <a:r>
              <a:rPr lang="en-GB" b="1" dirty="0" smtClean="0"/>
              <a:t>Thirty-first</a:t>
            </a:r>
            <a:endParaRPr lang="en-GB" b="1" dirty="0"/>
          </a:p>
        </p:txBody>
      </p:sp>
      <p:sp>
        <p:nvSpPr>
          <p:cNvPr id="4" name="Right Bracket 3"/>
          <p:cNvSpPr/>
          <p:nvPr/>
        </p:nvSpPr>
        <p:spPr>
          <a:xfrm>
            <a:off x="5868144" y="1268760"/>
            <a:ext cx="648072" cy="1296144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911520" y="1179909"/>
            <a:ext cx="17381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Irregular – Just like English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9622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8640"/>
            <a:ext cx="2386608" cy="6552728"/>
          </a:xfrm>
        </p:spPr>
        <p:txBody>
          <a:bodyPr>
            <a:normAutofit/>
          </a:bodyPr>
          <a:lstStyle/>
          <a:p>
            <a:r>
              <a:rPr lang="en-GB" sz="2000" dirty="0" smtClean="0"/>
              <a:t>1</a:t>
            </a:r>
            <a:r>
              <a:rPr lang="en-GB" sz="2000" baseline="30000" dirty="0" smtClean="0"/>
              <a:t>st		</a:t>
            </a:r>
          </a:p>
          <a:p>
            <a:r>
              <a:rPr lang="en-GB" sz="2000" dirty="0" smtClean="0"/>
              <a:t>2</a:t>
            </a:r>
            <a:r>
              <a:rPr lang="en-GB" sz="2000" baseline="30000" dirty="0" smtClean="0"/>
              <a:t>nd		</a:t>
            </a:r>
            <a:endParaRPr lang="en-GB" sz="2000" dirty="0" smtClean="0"/>
          </a:p>
          <a:p>
            <a:r>
              <a:rPr lang="en-GB" sz="2000" dirty="0" smtClean="0"/>
              <a:t>3</a:t>
            </a:r>
            <a:r>
              <a:rPr lang="en-GB" sz="2000" baseline="30000" dirty="0" smtClean="0"/>
              <a:t>rd		</a:t>
            </a:r>
            <a:endParaRPr lang="en-GB" sz="2000" dirty="0" smtClean="0"/>
          </a:p>
          <a:p>
            <a:r>
              <a:rPr lang="en-GB" sz="2000" dirty="0" smtClean="0"/>
              <a:t>4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5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6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7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8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9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10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11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12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13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14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15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16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endParaRPr lang="en-GB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4008" y="188640"/>
            <a:ext cx="4038600" cy="6513587"/>
          </a:xfrm>
        </p:spPr>
        <p:txBody>
          <a:bodyPr>
            <a:normAutofit/>
          </a:bodyPr>
          <a:lstStyle/>
          <a:p>
            <a:r>
              <a:rPr lang="en-GB" sz="2000" dirty="0" smtClean="0"/>
              <a:t>17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18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19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20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21</a:t>
            </a:r>
            <a:r>
              <a:rPr lang="en-GB" sz="2000" baseline="30000" dirty="0" smtClean="0"/>
              <a:t>st</a:t>
            </a:r>
            <a:endParaRPr lang="en-GB" sz="2000" dirty="0" smtClean="0"/>
          </a:p>
          <a:p>
            <a:r>
              <a:rPr lang="en-GB" sz="2000" dirty="0" smtClean="0"/>
              <a:t>22</a:t>
            </a:r>
            <a:r>
              <a:rPr lang="en-GB" sz="2000" baseline="30000" dirty="0" smtClean="0"/>
              <a:t>nd</a:t>
            </a:r>
            <a:endParaRPr lang="en-GB" sz="2000" dirty="0" smtClean="0"/>
          </a:p>
          <a:p>
            <a:r>
              <a:rPr lang="en-GB" sz="2000" dirty="0" smtClean="0"/>
              <a:t>23</a:t>
            </a:r>
            <a:r>
              <a:rPr lang="en-GB" sz="2000" baseline="30000" dirty="0" smtClean="0"/>
              <a:t>rd</a:t>
            </a:r>
            <a:endParaRPr lang="en-GB" sz="2000" dirty="0" smtClean="0"/>
          </a:p>
          <a:p>
            <a:r>
              <a:rPr lang="en-GB" sz="2000" dirty="0" smtClean="0"/>
              <a:t>24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25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26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27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28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29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30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31</a:t>
            </a:r>
            <a:r>
              <a:rPr lang="en-GB" sz="2000" baseline="30000" dirty="0" smtClean="0"/>
              <a:t>st</a:t>
            </a:r>
            <a:endParaRPr lang="en-GB" sz="2000" dirty="0" smtClean="0"/>
          </a:p>
          <a:p>
            <a:r>
              <a:rPr lang="en-GB" sz="2000" dirty="0" smtClean="0"/>
              <a:t>32</a:t>
            </a:r>
            <a:r>
              <a:rPr lang="en-GB" sz="2000" baseline="30000" dirty="0" smtClean="0"/>
              <a:t>nd</a:t>
            </a:r>
            <a:endParaRPr lang="en-GB" sz="2000" dirty="0" smtClean="0"/>
          </a:p>
          <a:p>
            <a:endParaRPr lang="en-GB" sz="2000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691680" y="188640"/>
            <a:ext cx="2386608" cy="6552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 err="1" smtClean="0">
                <a:solidFill>
                  <a:srgbClr val="FF0000"/>
                </a:solidFill>
              </a:rPr>
              <a:t>Ersten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Zweiten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Dritten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Vierten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Fünften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Sechsten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Siebten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Achten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Neunten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Zehnten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Elften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Zwölften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Dreizehnten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Vierzehnten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Fünfzehnten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Sechszehnten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5724128" y="177992"/>
            <a:ext cx="3240360" cy="6552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 err="1" smtClean="0">
                <a:solidFill>
                  <a:srgbClr val="FF0000"/>
                </a:solidFill>
              </a:rPr>
              <a:t>Siebzehnten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Achtzehnten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Neunzehnten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Zwanzigsten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Einundzwanzigsten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Zweiundzwanzigsten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Dreiundzwanzigsten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Vierundzwanzigsten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Fünfundzwanzigsten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Sechsundzwanzigsten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Siebenundzwanzigsten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Achtundzwanzigsten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Neunundzwanzigsten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Dreißigsten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Einunddreißigsten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zweiunddreißigsten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endParaRPr lang="en-GB" sz="2000" b="1" dirty="0" smtClean="0">
              <a:solidFill>
                <a:srgbClr val="FF000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644008" y="1268760"/>
            <a:ext cx="4176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50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88640"/>
            <a:ext cx="4762872" cy="64807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4400" dirty="0" smtClean="0"/>
              <a:t>On 5</a:t>
            </a:r>
            <a:r>
              <a:rPr lang="en-GB" sz="4400" baseline="30000" dirty="0" smtClean="0"/>
              <a:t>th</a:t>
            </a:r>
            <a:r>
              <a:rPr lang="en-GB" sz="4400" dirty="0" smtClean="0"/>
              <a:t> January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400" dirty="0" smtClean="0"/>
              <a:t>On 21st February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400" dirty="0" smtClean="0"/>
              <a:t>On 12</a:t>
            </a:r>
            <a:r>
              <a:rPr lang="en-GB" sz="4400" baseline="30000" dirty="0" smtClean="0"/>
              <a:t>th</a:t>
            </a:r>
            <a:r>
              <a:rPr lang="en-GB" sz="4400" dirty="0" smtClean="0"/>
              <a:t> March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400" dirty="0" smtClean="0"/>
              <a:t>On 25</a:t>
            </a:r>
            <a:r>
              <a:rPr lang="en-GB" sz="4400" baseline="30000" dirty="0" smtClean="0"/>
              <a:t>th</a:t>
            </a:r>
            <a:r>
              <a:rPr lang="en-GB" sz="4400" dirty="0" smtClean="0"/>
              <a:t> April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400" dirty="0" smtClean="0"/>
              <a:t>On 3</a:t>
            </a:r>
            <a:r>
              <a:rPr lang="en-GB" sz="4400" baseline="30000" dirty="0" smtClean="0"/>
              <a:t>rd</a:t>
            </a:r>
            <a:r>
              <a:rPr lang="en-GB" sz="4400" dirty="0" smtClean="0"/>
              <a:t> May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400" dirty="0" smtClean="0"/>
              <a:t>On 31</a:t>
            </a:r>
            <a:r>
              <a:rPr lang="en-GB" sz="4400" baseline="30000" dirty="0" smtClean="0"/>
              <a:t>st</a:t>
            </a:r>
            <a:r>
              <a:rPr lang="en-GB" sz="4400" dirty="0" smtClean="0"/>
              <a:t> June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400" dirty="0" smtClean="0"/>
              <a:t>On 19</a:t>
            </a:r>
            <a:r>
              <a:rPr lang="en-GB" sz="4400" baseline="30000" dirty="0" smtClean="0"/>
              <a:t>th</a:t>
            </a:r>
            <a:r>
              <a:rPr lang="en-GB" sz="4400" dirty="0" smtClean="0"/>
              <a:t> August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400" dirty="0" smtClean="0"/>
              <a:t>On 2</a:t>
            </a:r>
            <a:r>
              <a:rPr lang="en-GB" sz="4400" baseline="30000" dirty="0" smtClean="0"/>
              <a:t>nd</a:t>
            </a:r>
            <a:r>
              <a:rPr lang="en-GB" sz="4400" dirty="0" smtClean="0"/>
              <a:t> December</a:t>
            </a:r>
          </a:p>
          <a:p>
            <a:pPr marL="514350" indent="-514350">
              <a:buFont typeface="+mj-lt"/>
              <a:buAutoNum type="arabicPeriod"/>
            </a:pPr>
            <a:endParaRPr lang="en-GB" sz="4400" dirty="0" smtClean="0"/>
          </a:p>
          <a:p>
            <a:pPr marL="514350" indent="-514350">
              <a:buFont typeface="+mj-lt"/>
              <a:buAutoNum type="arabicPeriod"/>
            </a:pPr>
            <a:endParaRPr lang="en-GB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5868144" y="260648"/>
            <a:ext cx="28803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On – </a:t>
            </a:r>
            <a:r>
              <a:rPr lang="en-GB" sz="9600" b="1" dirty="0" smtClean="0">
                <a:solidFill>
                  <a:srgbClr val="FF0000"/>
                </a:solidFill>
              </a:rPr>
              <a:t>am</a:t>
            </a:r>
            <a:r>
              <a:rPr lang="en-GB" sz="9600" dirty="0" smtClean="0"/>
              <a:t> </a:t>
            </a:r>
            <a:endParaRPr lang="en-GB" sz="9600" dirty="0"/>
          </a:p>
        </p:txBody>
      </p:sp>
      <p:sp>
        <p:nvSpPr>
          <p:cNvPr id="11" name="TextBox 10"/>
          <p:cNvSpPr txBox="1"/>
          <p:nvPr/>
        </p:nvSpPr>
        <p:spPr>
          <a:xfrm>
            <a:off x="4932040" y="3307636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tx2"/>
                </a:solidFill>
              </a:rPr>
              <a:t>4 – 19 – add `ten` on the </a:t>
            </a:r>
            <a:r>
              <a:rPr lang="de-DE" sz="2400" b="1" dirty="0" smtClean="0">
                <a:solidFill>
                  <a:schemeClr val="tx2"/>
                </a:solidFill>
              </a:rPr>
              <a:t>end</a:t>
            </a:r>
          </a:p>
          <a:p>
            <a:endParaRPr lang="de-DE" sz="2400" b="1" dirty="0">
              <a:solidFill>
                <a:schemeClr val="tx2"/>
              </a:solidFill>
            </a:endParaRPr>
          </a:p>
          <a:p>
            <a:r>
              <a:rPr lang="de-DE" sz="2400" b="1" dirty="0">
                <a:solidFill>
                  <a:schemeClr val="tx2"/>
                </a:solidFill>
              </a:rPr>
              <a:t>After 19 – add `sten</a:t>
            </a:r>
            <a:r>
              <a:rPr lang="de-DE" sz="2400" b="1" dirty="0" smtClean="0">
                <a:solidFill>
                  <a:schemeClr val="tx2"/>
                </a:solidFill>
              </a:rPr>
              <a:t>`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0459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Autofit/>
          </a:bodyPr>
          <a:lstStyle/>
          <a:p>
            <a:r>
              <a:rPr lang="en-GB" sz="20000" dirty="0" smtClean="0"/>
              <a:t/>
            </a:r>
            <a:br>
              <a:rPr lang="en-GB" sz="20000" dirty="0" smtClean="0"/>
            </a:br>
            <a:r>
              <a:rPr lang="en-GB" sz="10000" dirty="0" smtClean="0"/>
              <a:t>Fill in the</a:t>
            </a:r>
            <a:br>
              <a:rPr lang="en-GB" sz="10000" dirty="0" smtClean="0"/>
            </a:br>
            <a:r>
              <a:rPr lang="en-GB" sz="10000" dirty="0" smtClean="0"/>
              <a:t>___________</a:t>
            </a:r>
            <a:br>
              <a:rPr lang="en-GB" sz="10000" dirty="0" smtClean="0"/>
            </a:br>
            <a:r>
              <a:rPr lang="en-GB" sz="10000" dirty="0" smtClean="0"/>
              <a:t>and translate </a:t>
            </a:r>
            <a:endParaRPr lang="en-GB" sz="10000" dirty="0"/>
          </a:p>
        </p:txBody>
      </p:sp>
    </p:spTree>
    <p:extLst>
      <p:ext uri="{BB962C8B-B14F-4D97-AF65-F5344CB8AC3E}">
        <p14:creationId xmlns:p14="http://schemas.microsoft.com/office/powerpoint/2010/main" val="347277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5"/>
          <p:cNvSpPr txBox="1">
            <a:spLocks/>
          </p:cNvSpPr>
          <p:nvPr/>
        </p:nvSpPr>
        <p:spPr>
          <a:xfrm>
            <a:off x="251520" y="260648"/>
            <a:ext cx="8712968" cy="6336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arabicPeriod"/>
            </a:pPr>
            <a:r>
              <a:rPr lang="en-GB" dirty="0" err="1" smtClean="0">
                <a:solidFill>
                  <a:schemeClr val="tx1"/>
                </a:solidFill>
              </a:rPr>
              <a:t>Ich</a:t>
            </a:r>
            <a:r>
              <a:rPr lang="en-GB" dirty="0" smtClean="0">
                <a:solidFill>
                  <a:schemeClr val="tx1"/>
                </a:solidFill>
              </a:rPr>
              <a:t> ______ am </a:t>
            </a:r>
            <a:r>
              <a:rPr lang="en-GB" dirty="0" err="1" smtClean="0">
                <a:solidFill>
                  <a:schemeClr val="tx1"/>
                </a:solidFill>
              </a:rPr>
              <a:t>fünfzehnten</a:t>
            </a:r>
            <a:r>
              <a:rPr lang="en-GB" dirty="0" smtClean="0">
                <a:solidFill>
                  <a:schemeClr val="tx1"/>
                </a:solidFill>
              </a:rPr>
              <a:t> April </a:t>
            </a:r>
            <a:r>
              <a:rPr lang="en-GB" dirty="0" err="1" smtClean="0">
                <a:solidFill>
                  <a:schemeClr val="tx1"/>
                </a:solidFill>
              </a:rPr>
              <a:t>Geburtstag</a:t>
            </a:r>
            <a:endParaRPr lang="en-GB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n-GB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GB" dirty="0" err="1" smtClean="0">
                <a:solidFill>
                  <a:schemeClr val="tx1"/>
                </a:solidFill>
              </a:rPr>
              <a:t>Wir</a:t>
            </a:r>
            <a:r>
              <a:rPr lang="en-GB" dirty="0" smtClean="0">
                <a:solidFill>
                  <a:schemeClr val="tx1"/>
                </a:solidFill>
              </a:rPr>
              <a:t> ______ am </a:t>
            </a:r>
            <a:r>
              <a:rPr lang="en-GB" dirty="0" err="1" smtClean="0">
                <a:solidFill>
                  <a:schemeClr val="tx1"/>
                </a:solidFill>
              </a:rPr>
              <a:t>elften</a:t>
            </a:r>
            <a:r>
              <a:rPr lang="en-GB" dirty="0" smtClean="0">
                <a:solidFill>
                  <a:schemeClr val="tx1"/>
                </a:solidFill>
              </a:rPr>
              <a:t> September </a:t>
            </a:r>
            <a:r>
              <a:rPr lang="en-GB" dirty="0" err="1" smtClean="0">
                <a:solidFill>
                  <a:schemeClr val="tx1"/>
                </a:solidFill>
              </a:rPr>
              <a:t>Geburtstag</a:t>
            </a:r>
            <a:endParaRPr lang="en-GB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n-GB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Du _______ am </a:t>
            </a:r>
            <a:r>
              <a:rPr lang="en-GB" dirty="0" err="1" smtClean="0">
                <a:solidFill>
                  <a:schemeClr val="tx1"/>
                </a:solidFill>
              </a:rPr>
              <a:t>dritten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Juni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Geburtstag</a:t>
            </a:r>
            <a:endParaRPr lang="en-GB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n-GB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GB" dirty="0" err="1" smtClean="0">
                <a:solidFill>
                  <a:schemeClr val="tx1"/>
                </a:solidFill>
              </a:rPr>
              <a:t>Sie</a:t>
            </a:r>
            <a:r>
              <a:rPr lang="en-GB" dirty="0" smtClean="0">
                <a:solidFill>
                  <a:schemeClr val="tx1"/>
                </a:solidFill>
              </a:rPr>
              <a:t> _______ am </a:t>
            </a:r>
            <a:r>
              <a:rPr lang="en-GB" dirty="0" err="1" smtClean="0">
                <a:solidFill>
                  <a:schemeClr val="tx1"/>
                </a:solidFill>
              </a:rPr>
              <a:t>achtundzwanzigsten</a:t>
            </a:r>
            <a:r>
              <a:rPr lang="en-GB" dirty="0" smtClean="0">
                <a:solidFill>
                  <a:schemeClr val="tx1"/>
                </a:solidFill>
              </a:rPr>
              <a:t> November </a:t>
            </a:r>
            <a:r>
              <a:rPr lang="en-GB" dirty="0" err="1" smtClean="0">
                <a:solidFill>
                  <a:schemeClr val="tx1"/>
                </a:solidFill>
              </a:rPr>
              <a:t>Geburtstag</a:t>
            </a:r>
            <a:endParaRPr lang="en-GB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n-GB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GB" dirty="0" err="1" smtClean="0">
                <a:solidFill>
                  <a:schemeClr val="tx1"/>
                </a:solidFill>
              </a:rPr>
              <a:t>Er</a:t>
            </a:r>
            <a:r>
              <a:rPr lang="en-GB" dirty="0" smtClean="0">
                <a:solidFill>
                  <a:schemeClr val="tx1"/>
                </a:solidFill>
              </a:rPr>
              <a:t> ________ am </a:t>
            </a:r>
            <a:r>
              <a:rPr lang="en-GB" dirty="0" err="1" smtClean="0">
                <a:solidFill>
                  <a:schemeClr val="tx1"/>
                </a:solidFill>
              </a:rPr>
              <a:t>dreißigsten</a:t>
            </a:r>
            <a:r>
              <a:rPr lang="en-GB" dirty="0" smtClean="0">
                <a:solidFill>
                  <a:schemeClr val="tx1"/>
                </a:solidFill>
              </a:rPr>
              <a:t> August </a:t>
            </a:r>
            <a:r>
              <a:rPr lang="en-GB" dirty="0" err="1" smtClean="0">
                <a:solidFill>
                  <a:schemeClr val="tx1"/>
                </a:solidFill>
              </a:rPr>
              <a:t>geburtstag</a:t>
            </a:r>
            <a:endParaRPr lang="en-GB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n-GB" dirty="0" smtClean="0">
              <a:solidFill>
                <a:schemeClr val="tx1"/>
              </a:solidFill>
            </a:endParaRPr>
          </a:p>
          <a:p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1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Translate – </a:t>
            </a:r>
            <a:r>
              <a:rPr lang="en-GB" b="1" dirty="0" err="1" smtClean="0">
                <a:solidFill>
                  <a:srgbClr val="FF0000"/>
                </a:solidFill>
              </a:rPr>
              <a:t>Übersetzen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25658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I have on 12</a:t>
            </a:r>
            <a:r>
              <a:rPr lang="en-GB" sz="3600" baseline="30000" dirty="0" smtClean="0"/>
              <a:t>th</a:t>
            </a:r>
            <a:r>
              <a:rPr lang="en-GB" sz="3600" dirty="0" smtClean="0"/>
              <a:t> May birthday – (</a:t>
            </a:r>
            <a:r>
              <a:rPr lang="en-GB" sz="3600" dirty="0" err="1" smtClean="0">
                <a:solidFill>
                  <a:srgbClr val="FF0000"/>
                </a:solidFill>
              </a:rPr>
              <a:t>Geburtstag</a:t>
            </a:r>
            <a:r>
              <a:rPr lang="en-GB" sz="3600" dirty="0" smtClean="0">
                <a:solidFill>
                  <a:srgbClr val="FF0000"/>
                </a:solidFill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You have on 23</a:t>
            </a:r>
            <a:r>
              <a:rPr lang="en-GB" sz="3600" baseline="30000" dirty="0" smtClean="0"/>
              <a:t>rd</a:t>
            </a:r>
            <a:r>
              <a:rPr lang="en-GB" sz="3600" dirty="0" smtClean="0"/>
              <a:t> January birthday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It has on 5</a:t>
            </a:r>
            <a:r>
              <a:rPr lang="en-GB" sz="3600" baseline="30000" dirty="0" smtClean="0"/>
              <a:t>th</a:t>
            </a:r>
            <a:r>
              <a:rPr lang="en-GB" sz="3600" dirty="0" smtClean="0"/>
              <a:t> October birthday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She has on 17</a:t>
            </a:r>
            <a:r>
              <a:rPr lang="en-GB" sz="3600" baseline="30000" dirty="0" smtClean="0"/>
              <a:t>th</a:t>
            </a:r>
            <a:r>
              <a:rPr lang="en-GB" sz="3600" dirty="0" smtClean="0"/>
              <a:t> July birthday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He has on 30</a:t>
            </a:r>
            <a:r>
              <a:rPr lang="en-GB" sz="3600" baseline="30000" dirty="0" smtClean="0"/>
              <a:t>th</a:t>
            </a:r>
            <a:r>
              <a:rPr lang="en-GB" sz="3600" dirty="0" smtClean="0"/>
              <a:t> December birthday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They have on 8</a:t>
            </a:r>
            <a:r>
              <a:rPr lang="en-GB" sz="3600" baseline="30000" dirty="0" smtClean="0"/>
              <a:t>th</a:t>
            </a:r>
            <a:r>
              <a:rPr lang="en-GB" sz="3600" dirty="0" smtClean="0"/>
              <a:t> February birthday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We have on 20</a:t>
            </a:r>
            <a:r>
              <a:rPr lang="en-GB" sz="3600" baseline="30000" dirty="0" smtClean="0"/>
              <a:t>th</a:t>
            </a:r>
            <a:r>
              <a:rPr lang="en-GB" sz="3600" dirty="0" smtClean="0"/>
              <a:t> August birthday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They have on 3</a:t>
            </a:r>
            <a:r>
              <a:rPr lang="en-GB" sz="3600" baseline="30000" dirty="0" smtClean="0"/>
              <a:t>rd</a:t>
            </a:r>
            <a:r>
              <a:rPr lang="en-GB" sz="3600" dirty="0" smtClean="0"/>
              <a:t> March birthday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pic>
        <p:nvPicPr>
          <p:cNvPr id="4" name="Picture 2" descr="C:\Users\Sean1982\Downloads\frogGerman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260648"/>
            <a:ext cx="1050922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7612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6296" y="764704"/>
            <a:ext cx="1450504" cy="4234482"/>
          </a:xfrm>
        </p:spPr>
        <p:txBody>
          <a:bodyPr>
            <a:normAutofit/>
          </a:bodyPr>
          <a:lstStyle/>
          <a:p>
            <a:r>
              <a:rPr lang="en-GB" sz="20000" dirty="0"/>
              <a:t>?</a:t>
            </a:r>
          </a:p>
        </p:txBody>
      </p:sp>
      <p:pic>
        <p:nvPicPr>
          <p:cNvPr id="5124" name="Picture 4" descr="Speaking Man Clip Art At Clker Com   Vector Clip Art Online Royal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96752"/>
            <a:ext cx="5715000" cy="493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4"/>
          <p:cNvSpPr txBox="1">
            <a:spLocks/>
          </p:cNvSpPr>
          <p:nvPr/>
        </p:nvSpPr>
        <p:spPr>
          <a:xfrm>
            <a:off x="457200" y="53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Who is speaking?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23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48681"/>
            <a:ext cx="9144000" cy="1080120"/>
          </a:xfrm>
        </p:spPr>
        <p:txBody>
          <a:bodyPr>
            <a:normAutofit fontScale="90000"/>
          </a:bodyPr>
          <a:lstStyle/>
          <a:p>
            <a:r>
              <a:rPr lang="en-GB" sz="6000" b="1" dirty="0" smtClean="0"/>
              <a:t> </a:t>
            </a:r>
            <a:br>
              <a:rPr lang="en-GB" sz="6000" b="1" dirty="0" smtClean="0"/>
            </a:br>
            <a:r>
              <a:rPr lang="en-GB" sz="6000" b="1" dirty="0" smtClean="0"/>
              <a:t>To have 2 – </a:t>
            </a:r>
            <a:r>
              <a:rPr lang="en-GB" sz="6000" b="1" dirty="0" err="1" smtClean="0">
                <a:solidFill>
                  <a:srgbClr val="FF0000"/>
                </a:solidFill>
              </a:rPr>
              <a:t>Haben</a:t>
            </a:r>
            <a:r>
              <a:rPr lang="en-GB" sz="6000" b="1" dirty="0" smtClean="0">
                <a:solidFill>
                  <a:srgbClr val="FF0000"/>
                </a:solidFill>
              </a:rPr>
              <a:t> 2</a:t>
            </a:r>
            <a:br>
              <a:rPr lang="en-GB" sz="6000" b="1" dirty="0" smtClean="0">
                <a:solidFill>
                  <a:srgbClr val="FF0000"/>
                </a:solidFill>
              </a:rPr>
            </a:b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208912" cy="4392488"/>
          </a:xfrm>
        </p:spPr>
        <p:txBody>
          <a:bodyPr>
            <a:normAutofit fontScale="92500"/>
          </a:bodyPr>
          <a:lstStyle/>
          <a:p>
            <a:pPr lvl="0"/>
            <a:r>
              <a:rPr lang="en-GB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Use ‘to have’ in a variety of situations</a:t>
            </a:r>
          </a:p>
          <a:p>
            <a:pPr lvl="0" algn="l"/>
            <a:r>
              <a:rPr lang="en-GB" u="sng" dirty="0" smtClean="0">
                <a:solidFill>
                  <a:schemeClr val="tx1"/>
                </a:solidFill>
              </a:rPr>
              <a:t>SC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use ‘to have’ when talking about family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I can use </a:t>
            </a:r>
            <a:r>
              <a:rPr lang="en-GB" dirty="0" smtClean="0">
                <a:solidFill>
                  <a:schemeClr val="tx1"/>
                </a:solidFill>
              </a:rPr>
              <a:t>‘to have’ </a:t>
            </a:r>
            <a:r>
              <a:rPr lang="en-GB" dirty="0">
                <a:solidFill>
                  <a:schemeClr val="tx1"/>
                </a:solidFill>
              </a:rPr>
              <a:t>when talking about </a:t>
            </a:r>
            <a:r>
              <a:rPr lang="en-GB" dirty="0" smtClean="0">
                <a:solidFill>
                  <a:schemeClr val="tx1"/>
                </a:solidFill>
              </a:rPr>
              <a:t>birthdays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GB" b="1" dirty="0">
                <a:solidFill>
                  <a:schemeClr val="tx2"/>
                </a:solidFill>
              </a:rPr>
              <a:t>I can </a:t>
            </a:r>
            <a:r>
              <a:rPr lang="en-GB" b="1" dirty="0" smtClean="0">
                <a:solidFill>
                  <a:schemeClr val="tx2"/>
                </a:solidFill>
              </a:rPr>
              <a:t>translate ‘to have’ sentences on my own and with a partner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play ‘hangman’ and ‘running dictation’ in German  </a:t>
            </a:r>
            <a:endParaRPr lang="en-GB" dirty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48681"/>
            <a:ext cx="9144000" cy="1080120"/>
          </a:xfrm>
        </p:spPr>
        <p:txBody>
          <a:bodyPr>
            <a:normAutofit fontScale="90000"/>
          </a:bodyPr>
          <a:lstStyle/>
          <a:p>
            <a:r>
              <a:rPr lang="en-GB" sz="6000" b="1" dirty="0" smtClean="0"/>
              <a:t> </a:t>
            </a:r>
            <a:br>
              <a:rPr lang="en-GB" sz="6000" b="1" dirty="0" smtClean="0"/>
            </a:br>
            <a:r>
              <a:rPr lang="en-GB" sz="6000" b="1" dirty="0" smtClean="0"/>
              <a:t>To have 2 – </a:t>
            </a:r>
            <a:r>
              <a:rPr lang="en-GB" sz="6000" b="1" dirty="0" err="1" smtClean="0">
                <a:solidFill>
                  <a:srgbClr val="FF0000"/>
                </a:solidFill>
              </a:rPr>
              <a:t>Haben</a:t>
            </a:r>
            <a:r>
              <a:rPr lang="en-GB" sz="6000" b="1" dirty="0" smtClean="0">
                <a:solidFill>
                  <a:srgbClr val="FF0000"/>
                </a:solidFill>
              </a:rPr>
              <a:t> 2</a:t>
            </a:r>
            <a:br>
              <a:rPr lang="en-GB" sz="6000" b="1" dirty="0" smtClean="0">
                <a:solidFill>
                  <a:srgbClr val="FF0000"/>
                </a:solidFill>
              </a:rPr>
            </a:b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208912" cy="4392488"/>
          </a:xfrm>
        </p:spPr>
        <p:txBody>
          <a:bodyPr>
            <a:normAutofit fontScale="92500"/>
          </a:bodyPr>
          <a:lstStyle/>
          <a:p>
            <a:pPr lvl="0"/>
            <a:r>
              <a:rPr lang="en-GB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Use ‘to have’ in a variety of situations</a:t>
            </a:r>
          </a:p>
          <a:p>
            <a:pPr lvl="0" algn="l"/>
            <a:r>
              <a:rPr lang="en-GB" u="sng" dirty="0" smtClean="0">
                <a:solidFill>
                  <a:schemeClr val="tx1"/>
                </a:solidFill>
              </a:rPr>
              <a:t>SC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use ‘to have’ when talking about family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I can use </a:t>
            </a:r>
            <a:r>
              <a:rPr lang="en-GB" dirty="0" smtClean="0">
                <a:solidFill>
                  <a:schemeClr val="tx1"/>
                </a:solidFill>
              </a:rPr>
              <a:t>‘to have’ </a:t>
            </a:r>
            <a:r>
              <a:rPr lang="en-GB" dirty="0">
                <a:solidFill>
                  <a:schemeClr val="tx1"/>
                </a:solidFill>
              </a:rPr>
              <a:t>when talking about </a:t>
            </a:r>
            <a:r>
              <a:rPr lang="en-GB" dirty="0" smtClean="0">
                <a:solidFill>
                  <a:schemeClr val="tx1"/>
                </a:solidFill>
              </a:rPr>
              <a:t>birthdays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GB" b="1" dirty="0">
                <a:solidFill>
                  <a:schemeClr val="tx2"/>
                </a:solidFill>
              </a:rPr>
              <a:t>I can </a:t>
            </a:r>
            <a:r>
              <a:rPr lang="en-GB" b="1" dirty="0" smtClean="0">
                <a:solidFill>
                  <a:schemeClr val="tx2"/>
                </a:solidFill>
              </a:rPr>
              <a:t>translate ‘to have’ sentences on my own and with a partner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play ‘hangman’ and ‘running dictation’ in German  </a:t>
            </a:r>
            <a:endParaRPr lang="en-GB" dirty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62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To have </a:t>
            </a:r>
            <a:r>
              <a:rPr lang="en-GB" b="1" dirty="0" smtClean="0">
                <a:solidFill>
                  <a:srgbClr val="FF0000"/>
                </a:solidFill>
              </a:rPr>
              <a:t>- </a:t>
            </a:r>
            <a:r>
              <a:rPr lang="en-GB" b="1" dirty="0" err="1" smtClean="0">
                <a:solidFill>
                  <a:srgbClr val="FF0000"/>
                </a:solidFill>
              </a:rPr>
              <a:t>Haben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</p:spPr>
        <p:txBody>
          <a:bodyPr>
            <a:normAutofit/>
          </a:bodyPr>
          <a:lstStyle/>
          <a:p>
            <a:r>
              <a:rPr lang="en-GB" b="1" dirty="0" smtClean="0"/>
              <a:t>I have</a:t>
            </a:r>
          </a:p>
          <a:p>
            <a:r>
              <a:rPr lang="en-GB" b="1" dirty="0" smtClean="0"/>
              <a:t>You have</a:t>
            </a:r>
          </a:p>
          <a:p>
            <a:endParaRPr lang="en-GB" b="1" dirty="0" smtClean="0"/>
          </a:p>
          <a:p>
            <a:r>
              <a:rPr lang="en-GB" b="1" dirty="0" smtClean="0"/>
              <a:t>He has</a:t>
            </a:r>
          </a:p>
          <a:p>
            <a:r>
              <a:rPr lang="en-GB" b="1" dirty="0" smtClean="0"/>
              <a:t>She has</a:t>
            </a:r>
          </a:p>
          <a:p>
            <a:r>
              <a:rPr lang="en-GB" b="1" dirty="0" smtClean="0"/>
              <a:t>It has</a:t>
            </a:r>
          </a:p>
          <a:p>
            <a:endParaRPr lang="en-GB" b="1" dirty="0" smtClean="0"/>
          </a:p>
          <a:p>
            <a:r>
              <a:rPr lang="en-GB" b="1" dirty="0" smtClean="0"/>
              <a:t>They have</a:t>
            </a:r>
          </a:p>
          <a:p>
            <a:r>
              <a:rPr lang="en-GB" b="1" dirty="0" smtClean="0"/>
              <a:t>We have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habe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Du hast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Er</a:t>
            </a:r>
            <a:r>
              <a:rPr lang="en-GB" b="1" dirty="0" smtClean="0">
                <a:solidFill>
                  <a:srgbClr val="FF0000"/>
                </a:solidFill>
              </a:rPr>
              <a:t> hat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hat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Es</a:t>
            </a:r>
            <a:r>
              <a:rPr lang="en-GB" b="1" dirty="0" smtClean="0">
                <a:solidFill>
                  <a:srgbClr val="FF0000"/>
                </a:solidFill>
              </a:rPr>
              <a:t> hat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haben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Wir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haben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79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To have </a:t>
            </a:r>
            <a:r>
              <a:rPr lang="en-GB" b="1" dirty="0" smtClean="0">
                <a:solidFill>
                  <a:srgbClr val="FF0000"/>
                </a:solidFill>
              </a:rPr>
              <a:t>- </a:t>
            </a:r>
            <a:r>
              <a:rPr lang="en-GB" b="1" dirty="0" err="1" smtClean="0">
                <a:solidFill>
                  <a:srgbClr val="FF0000"/>
                </a:solidFill>
              </a:rPr>
              <a:t>Haben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smtClean="0"/>
              <a:t>I have</a:t>
            </a:r>
          </a:p>
          <a:p>
            <a:r>
              <a:rPr lang="en-GB" b="1" dirty="0" smtClean="0"/>
              <a:t>You have</a:t>
            </a:r>
          </a:p>
          <a:p>
            <a:r>
              <a:rPr lang="en-GB" b="1" dirty="0" smtClean="0"/>
              <a:t>You have</a:t>
            </a:r>
          </a:p>
          <a:p>
            <a:r>
              <a:rPr lang="en-GB" b="1" dirty="0" smtClean="0"/>
              <a:t>You have</a:t>
            </a:r>
          </a:p>
          <a:p>
            <a:endParaRPr lang="en-GB" b="1" dirty="0" smtClean="0"/>
          </a:p>
          <a:p>
            <a:r>
              <a:rPr lang="en-GB" b="1" dirty="0" smtClean="0"/>
              <a:t>He has</a:t>
            </a:r>
          </a:p>
          <a:p>
            <a:r>
              <a:rPr lang="en-GB" b="1" dirty="0" smtClean="0"/>
              <a:t>She has</a:t>
            </a:r>
          </a:p>
          <a:p>
            <a:r>
              <a:rPr lang="en-GB" b="1" dirty="0" smtClean="0"/>
              <a:t>It has</a:t>
            </a:r>
          </a:p>
          <a:p>
            <a:endParaRPr lang="en-GB" b="1" dirty="0" smtClean="0"/>
          </a:p>
          <a:p>
            <a:r>
              <a:rPr lang="en-GB" b="1" dirty="0" smtClean="0"/>
              <a:t>They have</a:t>
            </a:r>
          </a:p>
          <a:p>
            <a:r>
              <a:rPr lang="en-GB" b="1" dirty="0" smtClean="0"/>
              <a:t>We have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habe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Du hast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haben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Ihr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habt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Er</a:t>
            </a:r>
            <a:r>
              <a:rPr lang="en-GB" b="1" dirty="0" smtClean="0">
                <a:solidFill>
                  <a:srgbClr val="FF0000"/>
                </a:solidFill>
              </a:rPr>
              <a:t> hat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hat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Es</a:t>
            </a:r>
            <a:r>
              <a:rPr lang="en-GB" b="1" dirty="0" smtClean="0">
                <a:solidFill>
                  <a:srgbClr val="FF0000"/>
                </a:solidFill>
              </a:rPr>
              <a:t> hat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haben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Wir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haben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58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GB" sz="4400" u="sng">
                <a:solidFill>
                  <a:schemeClr val="tx2"/>
                </a:solidFill>
                <a:latin typeface="Comic Sans MS" pitchFamily="66" charset="0"/>
              </a:rPr>
              <a:t>meine Familie</a:t>
            </a:r>
            <a:endParaRPr lang="en-US" sz="4400" u="sng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-36513" y="1892300"/>
            <a:ext cx="20152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die </a:t>
            </a:r>
            <a:r>
              <a:rPr lang="en-GB" sz="2800" dirty="0">
                <a:latin typeface="Comic Sans MS" pitchFamily="66" charset="0"/>
              </a:rPr>
              <a:t>Mutter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4284663" y="1916113"/>
            <a:ext cx="18998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= </a:t>
            </a:r>
            <a:r>
              <a:rPr lang="en-GB" sz="2800" dirty="0" smtClean="0">
                <a:latin typeface="Comic Sans MS" pitchFamily="66" charset="0"/>
              </a:rPr>
              <a:t>the </a:t>
            </a:r>
            <a:r>
              <a:rPr lang="en-GB" sz="2800" dirty="0">
                <a:latin typeface="Comic Sans MS" pitchFamily="66" charset="0"/>
              </a:rPr>
              <a:t>mum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-36513" y="3213100"/>
            <a:ext cx="16225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d</a:t>
            </a:r>
            <a:r>
              <a:rPr lang="en-GB" sz="2800" dirty="0" smtClean="0">
                <a:latin typeface="Comic Sans MS" pitchFamily="66" charset="0"/>
              </a:rPr>
              <a:t>er Papa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4284663" y="3284538"/>
            <a:ext cx="17636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= </a:t>
            </a:r>
            <a:r>
              <a:rPr lang="en-GB" sz="2800" dirty="0" smtClean="0">
                <a:latin typeface="Comic Sans MS" pitchFamily="66" charset="0"/>
              </a:rPr>
              <a:t>the </a:t>
            </a:r>
            <a:r>
              <a:rPr lang="en-GB" sz="2800" dirty="0">
                <a:latin typeface="Comic Sans MS" pitchFamily="66" charset="0"/>
              </a:rPr>
              <a:t>dad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34925" y="4724400"/>
            <a:ext cx="20409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der </a:t>
            </a:r>
            <a:r>
              <a:rPr lang="en-GB" sz="2800" dirty="0" err="1">
                <a:latin typeface="Comic Sans MS" pitchFamily="66" charset="0"/>
              </a:rPr>
              <a:t>Bruder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4264025" y="4629150"/>
            <a:ext cx="24785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= </a:t>
            </a:r>
            <a:r>
              <a:rPr lang="en-GB" sz="2800" dirty="0" smtClean="0">
                <a:latin typeface="Comic Sans MS" pitchFamily="66" charset="0"/>
              </a:rPr>
              <a:t>the </a:t>
            </a:r>
            <a:r>
              <a:rPr lang="en-GB" sz="2800" dirty="0">
                <a:latin typeface="Comic Sans MS" pitchFamily="66" charset="0"/>
              </a:rPr>
              <a:t>brother</a:t>
            </a:r>
          </a:p>
        </p:txBody>
      </p:sp>
      <p:pic>
        <p:nvPicPr>
          <p:cNvPr id="15369" name="Picture 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1412875"/>
            <a:ext cx="849312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2924175"/>
            <a:ext cx="1030287" cy="136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5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313" y="4365625"/>
            <a:ext cx="1071562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493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  <p:bldP spid="25607" grpId="0"/>
      <p:bldP spid="25608" grpId="0"/>
      <p:bldP spid="25609" grpId="0"/>
      <p:bldP spid="25610" grpId="0"/>
      <p:bldP spid="256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GB" sz="4400" u="sng">
                <a:solidFill>
                  <a:schemeClr val="tx2"/>
                </a:solidFill>
                <a:latin typeface="Comic Sans MS" pitchFamily="66" charset="0"/>
              </a:rPr>
              <a:t>meine Familie</a:t>
            </a:r>
            <a:endParaRPr lang="en-US" sz="4400" u="sng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-36513" y="1892300"/>
            <a:ext cx="153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der </a:t>
            </a:r>
            <a:r>
              <a:rPr lang="en-GB" sz="2800" dirty="0" err="1">
                <a:latin typeface="Comic Sans MS" pitchFamily="66" charset="0"/>
              </a:rPr>
              <a:t>Opa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284663" y="1916113"/>
            <a:ext cx="24994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= </a:t>
            </a:r>
            <a:r>
              <a:rPr lang="en-GB" sz="2800" dirty="0" smtClean="0">
                <a:latin typeface="Comic Sans MS" pitchFamily="66" charset="0"/>
              </a:rPr>
              <a:t>the </a:t>
            </a:r>
            <a:r>
              <a:rPr lang="en-GB" sz="2800" dirty="0">
                <a:latin typeface="Comic Sans MS" pitchFamily="66" charset="0"/>
              </a:rPr>
              <a:t>grandad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-36513" y="3213100"/>
            <a:ext cx="17844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die </a:t>
            </a:r>
            <a:r>
              <a:rPr lang="en-GB" sz="2800" dirty="0" err="1">
                <a:latin typeface="Comic Sans MS" pitchFamily="66" charset="0"/>
              </a:rPr>
              <a:t>Tante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4284663" y="3284538"/>
            <a:ext cx="18838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= </a:t>
            </a:r>
            <a:r>
              <a:rPr lang="en-GB" sz="2800" dirty="0" smtClean="0">
                <a:latin typeface="Comic Sans MS" pitchFamily="66" charset="0"/>
              </a:rPr>
              <a:t>the </a:t>
            </a:r>
            <a:r>
              <a:rPr lang="en-GB" sz="2800" dirty="0">
                <a:latin typeface="Comic Sans MS" pitchFamily="66" charset="0"/>
              </a:rPr>
              <a:t>aunt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4925" y="4724400"/>
            <a:ext cx="25987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die </a:t>
            </a:r>
            <a:r>
              <a:rPr lang="en-GB" sz="2800" dirty="0" err="1">
                <a:latin typeface="Comic Sans MS" pitchFamily="66" charset="0"/>
              </a:rPr>
              <a:t>Schwester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264025" y="4629150"/>
            <a:ext cx="21467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= </a:t>
            </a:r>
            <a:r>
              <a:rPr lang="en-GB" sz="2800" dirty="0" smtClean="0">
                <a:latin typeface="Comic Sans MS" pitchFamily="66" charset="0"/>
              </a:rPr>
              <a:t>the </a:t>
            </a:r>
            <a:r>
              <a:rPr lang="en-GB" sz="2800" dirty="0">
                <a:latin typeface="Comic Sans MS" pitchFamily="66" charset="0"/>
              </a:rPr>
              <a:t>sister</a:t>
            </a:r>
          </a:p>
        </p:txBody>
      </p:sp>
      <p:pic>
        <p:nvPicPr>
          <p:cNvPr id="16393" name="Picture 5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4365625"/>
            <a:ext cx="101917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675" y="3068638"/>
            <a:ext cx="973138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Picture 4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575" y="1484313"/>
            <a:ext cx="536575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6945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0" grpId="0"/>
      <p:bldP spid="26631" grpId="0"/>
      <p:bldP spid="26632" grpId="0"/>
      <p:bldP spid="26633" grpId="0"/>
      <p:bldP spid="266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GB" sz="4400" u="sng">
                <a:solidFill>
                  <a:schemeClr val="tx2"/>
                </a:solidFill>
                <a:latin typeface="Comic Sans MS" pitchFamily="66" charset="0"/>
              </a:rPr>
              <a:t>meine Familie</a:t>
            </a:r>
            <a:endParaRPr lang="en-US" sz="4400" u="sng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-36513" y="1892300"/>
            <a:ext cx="18373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der </a:t>
            </a:r>
            <a:r>
              <a:rPr lang="en-GB" sz="2800" dirty="0" err="1" smtClean="0">
                <a:latin typeface="Comic Sans MS" pitchFamily="66" charset="0"/>
              </a:rPr>
              <a:t>Onkel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284663" y="1916113"/>
            <a:ext cx="20088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= </a:t>
            </a:r>
            <a:r>
              <a:rPr lang="en-GB" sz="2800" dirty="0" smtClean="0">
                <a:latin typeface="Comic Sans MS" pitchFamily="66" charset="0"/>
              </a:rPr>
              <a:t>the uncle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-36513" y="3213100"/>
            <a:ext cx="15520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d</a:t>
            </a:r>
            <a:r>
              <a:rPr lang="en-GB" sz="2800" dirty="0" smtClean="0">
                <a:latin typeface="Comic Sans MS" pitchFamily="66" charset="0"/>
              </a:rPr>
              <a:t>ie Oma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4284663" y="3284538"/>
            <a:ext cx="22669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= </a:t>
            </a:r>
            <a:r>
              <a:rPr lang="en-GB" sz="2800" dirty="0" smtClean="0">
                <a:latin typeface="Comic Sans MS" pitchFamily="66" charset="0"/>
              </a:rPr>
              <a:t>the granny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4925" y="4724400"/>
            <a:ext cx="19800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die </a:t>
            </a:r>
            <a:r>
              <a:rPr lang="en-GB" sz="2800" dirty="0" err="1" smtClean="0">
                <a:latin typeface="Comic Sans MS" pitchFamily="66" charset="0"/>
              </a:rPr>
              <a:t>Familie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264025" y="4629150"/>
            <a:ext cx="21884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= </a:t>
            </a:r>
            <a:r>
              <a:rPr lang="en-GB" sz="2800" dirty="0" smtClean="0">
                <a:latin typeface="Comic Sans MS" pitchFamily="66" charset="0"/>
              </a:rPr>
              <a:t>the family</a:t>
            </a:r>
            <a:endParaRPr lang="en-GB" sz="2800" dirty="0">
              <a:latin typeface="Comic Sans MS" pitchFamily="66" charset="0"/>
            </a:endParaRPr>
          </a:p>
        </p:txBody>
      </p:sp>
      <p:pic>
        <p:nvPicPr>
          <p:cNvPr id="12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417638"/>
            <a:ext cx="838200" cy="1363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6285" y="2869130"/>
            <a:ext cx="787400" cy="1354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World Versus - side The Simpson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954" y="4445950"/>
            <a:ext cx="2145137" cy="1575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7174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0" grpId="0"/>
      <p:bldP spid="26631" grpId="0"/>
      <p:bldP spid="26632" grpId="0"/>
      <p:bldP spid="26633" grpId="0"/>
      <p:bldP spid="266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467544" y="18864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GB" sz="4400" u="sng" dirty="0" err="1">
                <a:solidFill>
                  <a:schemeClr val="tx2"/>
                </a:solidFill>
                <a:latin typeface="Comic Sans MS" pitchFamily="66" charset="0"/>
              </a:rPr>
              <a:t>meine</a:t>
            </a:r>
            <a:r>
              <a:rPr lang="en-GB" sz="4400" u="sng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GB" sz="4400" u="sng" dirty="0" err="1" smtClean="0">
                <a:solidFill>
                  <a:schemeClr val="tx2"/>
                </a:solidFill>
                <a:latin typeface="Comic Sans MS" pitchFamily="66" charset="0"/>
              </a:rPr>
              <a:t>Familie</a:t>
            </a:r>
            <a:r>
              <a:rPr lang="en-GB" sz="4400" u="sng" dirty="0" smtClean="0">
                <a:solidFill>
                  <a:schemeClr val="tx2"/>
                </a:solidFill>
                <a:latin typeface="Comic Sans MS" pitchFamily="66" charset="0"/>
              </a:rPr>
              <a:t> – </a:t>
            </a:r>
            <a:r>
              <a:rPr lang="en-GB" sz="4400" u="sng" dirty="0" err="1" smtClean="0">
                <a:solidFill>
                  <a:schemeClr val="tx2"/>
                </a:solidFill>
                <a:latin typeface="Comic Sans MS" pitchFamily="66" charset="0"/>
              </a:rPr>
              <a:t>neu</a:t>
            </a:r>
            <a:r>
              <a:rPr lang="en-GB" sz="4400" u="sng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GB" sz="4400" u="sng" dirty="0" err="1" smtClean="0">
                <a:solidFill>
                  <a:schemeClr val="tx2"/>
                </a:solidFill>
                <a:latin typeface="Comic Sans MS" pitchFamily="66" charset="0"/>
              </a:rPr>
              <a:t>Vokabeln</a:t>
            </a:r>
            <a:endParaRPr lang="en-US" sz="4400" u="sng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der </a:t>
            </a:r>
            <a:r>
              <a:rPr lang="en-GB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Sohn</a:t>
            </a:r>
            <a:endParaRPr lang="en-GB" sz="32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die </a:t>
            </a:r>
            <a:r>
              <a:rPr lang="en-GB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Tochter</a:t>
            </a:r>
            <a:endParaRPr lang="en-GB" sz="32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der Cousin/die </a:t>
            </a:r>
            <a:r>
              <a:rPr lang="en-GB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Cousine</a:t>
            </a:r>
            <a:endParaRPr lang="en-GB" sz="32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der/die </a:t>
            </a:r>
            <a:r>
              <a:rPr lang="en-GB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Stief</a:t>
            </a:r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…</a:t>
            </a:r>
          </a:p>
          <a:p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die </a:t>
            </a:r>
            <a:r>
              <a:rPr lang="en-GB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Stiefmutter</a:t>
            </a:r>
            <a:endParaRPr lang="en-GB" sz="32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der </a:t>
            </a:r>
            <a:r>
              <a:rPr lang="en-GB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Stiefbruder</a:t>
            </a:r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endParaRPr lang="en-GB" sz="32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The son</a:t>
            </a:r>
          </a:p>
          <a:p>
            <a:r>
              <a:rPr lang="en-GB" sz="3200" dirty="0" smtClean="0">
                <a:latin typeface="Comic Sans MS" panose="030F0702030302020204" pitchFamily="66" charset="0"/>
              </a:rPr>
              <a:t>The daughter</a:t>
            </a:r>
          </a:p>
          <a:p>
            <a:r>
              <a:rPr lang="en-GB" sz="3200" dirty="0" smtClean="0">
                <a:latin typeface="Comic Sans MS" panose="030F0702030302020204" pitchFamily="66" charset="0"/>
              </a:rPr>
              <a:t>The cousin</a:t>
            </a:r>
          </a:p>
          <a:p>
            <a:endParaRPr lang="en-GB" sz="3200" dirty="0" smtClean="0">
              <a:latin typeface="Comic Sans MS" panose="030F0702030302020204" pitchFamily="66" charset="0"/>
            </a:endParaRPr>
          </a:p>
          <a:p>
            <a:r>
              <a:rPr lang="en-GB" sz="3200" dirty="0" smtClean="0">
                <a:latin typeface="Comic Sans MS" panose="030F0702030302020204" pitchFamily="66" charset="0"/>
              </a:rPr>
              <a:t>The step …</a:t>
            </a:r>
          </a:p>
          <a:p>
            <a:r>
              <a:rPr lang="en-GB" sz="3200" dirty="0" smtClean="0">
                <a:latin typeface="Comic Sans MS" panose="030F0702030302020204" pitchFamily="66" charset="0"/>
              </a:rPr>
              <a:t>The stepmother</a:t>
            </a:r>
          </a:p>
          <a:p>
            <a:r>
              <a:rPr lang="en-GB" sz="3200" dirty="0" smtClean="0">
                <a:latin typeface="Comic Sans MS" panose="030F0702030302020204" pitchFamily="66" charset="0"/>
              </a:rPr>
              <a:t>The stepbrother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61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Running Dictation</a:t>
            </a:r>
            <a:endParaRPr lang="en-GB" dirty="0"/>
          </a:p>
        </p:txBody>
      </p:sp>
      <p:sp>
        <p:nvSpPr>
          <p:cNvPr id="5" name="AutoShape 2" descr="Image result for hangman game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668463"/>
            <a:ext cx="2857500" cy="348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4" name="Picture 2" descr="Image result for running dictation gam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84784"/>
            <a:ext cx="6696744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495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2168</TotalTime>
  <Words>564</Words>
  <Application>Microsoft Office PowerPoint</Application>
  <PresentationFormat>On-screen Show (4:3)</PresentationFormat>
  <Paragraphs>257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www.zeitfuerdeutsch.com</vt:lpstr>
      <vt:lpstr>  To have 2 – Haben 2 </vt:lpstr>
      <vt:lpstr>To have - Haben</vt:lpstr>
      <vt:lpstr>To have - Haben</vt:lpstr>
      <vt:lpstr>PowerPoint Presentation</vt:lpstr>
      <vt:lpstr>PowerPoint Presentation</vt:lpstr>
      <vt:lpstr>PowerPoint Presentation</vt:lpstr>
      <vt:lpstr>PowerPoint Presentation</vt:lpstr>
      <vt:lpstr>Running Dictation</vt:lpstr>
      <vt:lpstr>Hangman</vt:lpstr>
      <vt:lpstr>The months – Die Monate</vt:lpstr>
      <vt:lpstr>The months – Die Monate</vt:lpstr>
      <vt:lpstr>Ordinal Numbers</vt:lpstr>
      <vt:lpstr>PowerPoint Presentation</vt:lpstr>
      <vt:lpstr>PowerPoint Presentation</vt:lpstr>
      <vt:lpstr> Fill in the ___________ and translate </vt:lpstr>
      <vt:lpstr>PowerPoint Presentation</vt:lpstr>
      <vt:lpstr>Translate – Übersetzen Sie</vt:lpstr>
      <vt:lpstr>?</vt:lpstr>
      <vt:lpstr>  To have 2 – Haben 2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- Deutsch</dc:title>
  <dc:creator>Sean1982</dc:creator>
  <cp:lastModifiedBy>Sean Sullivan</cp:lastModifiedBy>
  <cp:revision>146</cp:revision>
  <cp:lastPrinted>2015-06-05T11:59:55Z</cp:lastPrinted>
  <dcterms:created xsi:type="dcterms:W3CDTF">2014-08-31T12:54:10Z</dcterms:created>
  <dcterms:modified xsi:type="dcterms:W3CDTF">2016-10-09T08:25:40Z</dcterms:modified>
</cp:coreProperties>
</file>