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1" r:id="rId2"/>
    <p:sldId id="256" r:id="rId3"/>
    <p:sldId id="447" r:id="rId4"/>
    <p:sldId id="448" r:id="rId5"/>
    <p:sldId id="449" r:id="rId6"/>
    <p:sldId id="450" r:id="rId7"/>
    <p:sldId id="446" r:id="rId8"/>
    <p:sldId id="400" r:id="rId9"/>
    <p:sldId id="439" r:id="rId10"/>
    <p:sldId id="440" r:id="rId11"/>
    <p:sldId id="451" r:id="rId12"/>
    <p:sldId id="452" r:id="rId13"/>
    <p:sldId id="445" r:id="rId14"/>
    <p:sldId id="453" r:id="rId1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20/03/2016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birthday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4038600" cy="3340968"/>
          </a:xfrm>
        </p:spPr>
        <p:txBody>
          <a:bodyPr>
            <a:normAutofit/>
          </a:bodyPr>
          <a:lstStyle/>
          <a:p>
            <a:r>
              <a:rPr lang="en-GB" b="1" strike="sngStrike" dirty="0" err="1" smtClean="0">
                <a:solidFill>
                  <a:srgbClr val="FF0000"/>
                </a:solidFill>
              </a:rPr>
              <a:t>Wann</a:t>
            </a:r>
            <a:r>
              <a:rPr lang="en-GB" b="1" strike="sngStrike" dirty="0" smtClean="0">
                <a:solidFill>
                  <a:srgbClr val="FF0000"/>
                </a:solidFill>
              </a:rPr>
              <a:t> hast du </a:t>
            </a:r>
            <a:r>
              <a:rPr lang="en-GB" b="1" strike="sngStrike" dirty="0" err="1" smtClean="0">
                <a:solidFill>
                  <a:srgbClr val="FF0000"/>
                </a:solidFill>
              </a:rPr>
              <a:t>Geburtstag</a:t>
            </a:r>
            <a:r>
              <a:rPr lang="en-GB" b="1" strike="sngStrike" dirty="0" smtClean="0">
                <a:solidFill>
                  <a:srgbClr val="FF0000"/>
                </a:solidFill>
              </a:rPr>
              <a:t>?</a:t>
            </a:r>
          </a:p>
          <a:p>
            <a:endParaRPr lang="en-GB" b="1" strike="sngStrike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strike="sngStrike" dirty="0" err="1" smtClean="0">
                <a:solidFill>
                  <a:srgbClr val="FF0000"/>
                </a:solidFill>
              </a:rPr>
              <a:t>Ich</a:t>
            </a:r>
            <a:r>
              <a:rPr lang="en-GB" b="1" strike="sngStrike" dirty="0" smtClean="0">
                <a:solidFill>
                  <a:srgbClr val="FF0000"/>
                </a:solidFill>
              </a:rPr>
              <a:t> </a:t>
            </a:r>
            <a:r>
              <a:rPr lang="en-GB" b="1" strike="sngStrike" dirty="0" err="1" smtClean="0">
                <a:solidFill>
                  <a:srgbClr val="FF0000"/>
                </a:solidFill>
              </a:rPr>
              <a:t>habe</a:t>
            </a:r>
            <a:r>
              <a:rPr lang="en-GB" b="1" strike="sngStrike" dirty="0" smtClean="0">
                <a:solidFill>
                  <a:srgbClr val="FF0000"/>
                </a:solidFill>
              </a:rPr>
              <a:t> am ......... </a:t>
            </a:r>
            <a:r>
              <a:rPr lang="en-GB" b="1" strike="sngStrike" dirty="0" err="1" smtClean="0">
                <a:solidFill>
                  <a:srgbClr val="FF0000"/>
                </a:solidFill>
              </a:rPr>
              <a:t>Geburtstag</a:t>
            </a:r>
            <a:endParaRPr lang="en-GB" b="1" strike="sngStrike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/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/Mein Papa hat am …………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852936"/>
            <a:ext cx="4038600" cy="3412976"/>
          </a:xfrm>
        </p:spPr>
        <p:txBody>
          <a:bodyPr>
            <a:normAutofit/>
          </a:bodyPr>
          <a:lstStyle/>
          <a:p>
            <a:r>
              <a:rPr lang="en-GB" b="1" strike="sngStrike" dirty="0" smtClean="0"/>
              <a:t>When have you birthday?</a:t>
            </a:r>
          </a:p>
          <a:p>
            <a:endParaRPr lang="en-GB" b="1" strike="sngStrike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strike="sngStrike" dirty="0" smtClean="0"/>
              <a:t>I have on the  ...........  birthday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He/She/My dad has on the ………. birthday</a:t>
            </a:r>
            <a:endParaRPr lang="en-GB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7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/In - </a:t>
            </a:r>
            <a:r>
              <a:rPr lang="en-GB" b="1" dirty="0" smtClean="0"/>
              <a:t>in</a:t>
            </a:r>
            <a:r>
              <a:rPr lang="en-GB" b="1" dirty="0" smtClean="0">
                <a:solidFill>
                  <a:srgbClr val="FF0000"/>
                </a:solidFill>
              </a:rPr>
              <a:t> 	hat - </a:t>
            </a:r>
            <a:r>
              <a:rPr lang="en-GB" b="1" dirty="0" smtClean="0"/>
              <a:t>has</a:t>
            </a:r>
            <a:r>
              <a:rPr lang="en-GB" b="1" dirty="0" smtClean="0">
                <a:solidFill>
                  <a:srgbClr val="FF0000"/>
                </a:solidFill>
              </a:rPr>
              <a:t>	am - </a:t>
            </a:r>
            <a:r>
              <a:rPr lang="en-GB" b="1" dirty="0" smtClean="0"/>
              <a:t>on</a:t>
            </a:r>
            <a:endParaRPr lang="en-GB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491880" y="1570038"/>
            <a:ext cx="2808312" cy="1282898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39952" y="2420888"/>
            <a:ext cx="144016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Familie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dirty="0"/>
              <a:t>y</a:t>
            </a:r>
            <a:r>
              <a:rPr lang="en-GB" dirty="0" smtClean="0"/>
              <a:t>our Family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Mein Papa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Mutter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Er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dirty="0" err="1">
                <a:solidFill>
                  <a:srgbClr val="FF0000"/>
                </a:solidFill>
              </a:rPr>
              <a:t>Sie</a:t>
            </a:r>
            <a:r>
              <a:rPr lang="en-GB" b="1" dirty="0">
                <a:solidFill>
                  <a:srgbClr val="FF0000"/>
                </a:solidFill>
              </a:rPr>
              <a:t>/Mein Papa hat am …………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Kein</a:t>
            </a:r>
            <a:r>
              <a:rPr lang="en-GB" b="1" dirty="0" smtClean="0">
                <a:solidFill>
                  <a:srgbClr val="FF0000"/>
                </a:solidFill>
              </a:rPr>
              <a:t>/e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Viele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smtClean="0"/>
              <a:t>I have …</a:t>
            </a:r>
          </a:p>
          <a:p>
            <a:r>
              <a:rPr lang="en-GB" b="1" dirty="0" smtClean="0"/>
              <a:t>My dad is called …</a:t>
            </a:r>
          </a:p>
          <a:p>
            <a:r>
              <a:rPr lang="en-GB" b="1" dirty="0" smtClean="0"/>
              <a:t>  My mum is called …</a:t>
            </a:r>
          </a:p>
          <a:p>
            <a:r>
              <a:rPr lang="en-GB" b="1" dirty="0" smtClean="0"/>
              <a:t>She is called …</a:t>
            </a:r>
          </a:p>
          <a:p>
            <a:r>
              <a:rPr lang="en-GB" b="1" dirty="0" smtClean="0"/>
              <a:t>He is called …</a:t>
            </a:r>
          </a:p>
          <a:p>
            <a:r>
              <a:rPr lang="en-GB" b="1" dirty="0"/>
              <a:t>He/She/My dad has on the ………. </a:t>
            </a:r>
            <a:r>
              <a:rPr lang="en-GB" b="1" dirty="0" smtClean="0"/>
              <a:t>birthday</a:t>
            </a:r>
          </a:p>
          <a:p>
            <a:r>
              <a:rPr lang="en-GB" b="1" dirty="0" smtClean="0"/>
              <a:t>No (zero)</a:t>
            </a:r>
          </a:p>
          <a:p>
            <a:r>
              <a:rPr lang="en-GB" b="1" dirty="0" smtClean="0"/>
              <a:t>Lots of</a:t>
            </a:r>
            <a:endParaRPr lang="en-GB" b="1" dirty="0"/>
          </a:p>
          <a:p>
            <a:endParaRPr lang="en-GB" b="1" dirty="0" smtClean="0"/>
          </a:p>
          <a:p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221088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2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Zusammen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Together</a:t>
            </a:r>
            <a:endParaRPr lang="en-GB" b="1" dirty="0"/>
          </a:p>
        </p:txBody>
      </p:sp>
      <p:pic>
        <p:nvPicPr>
          <p:cNvPr id="1026" name="Picture 2" descr="I:\Welford\Kagan\posters and structure resources\pictures for inputting in documents\numbered heads toget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60848"/>
            <a:ext cx="8241111" cy="41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Happy Birthday Song in German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	</a:t>
            </a: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liebe/r ...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(add the name of birthday person)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7544" y="55172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Viel Glück! - 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Good Luck!/All the best!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0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Family 2 with Birthdays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3924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when members of my family have their birthdays</a:t>
            </a: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can say the months of the year</a:t>
            </a:r>
            <a:endParaRPr lang="en-GB" i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the ordinal numbers from 1 – 32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the names of family in German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that has is ‘hat’ in German</a:t>
            </a:r>
            <a:endParaRPr lang="en-GB" i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I can </a:t>
            </a:r>
            <a:r>
              <a:rPr lang="en-GB" b="1" dirty="0" smtClean="0">
                <a:solidFill>
                  <a:schemeClr val="tx2"/>
                </a:solidFill>
              </a:rPr>
              <a:t>work as a team to translate into German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sing happy birthday in German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Family 2 with Birthdays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3924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when members of my family have their birthdays</a:t>
            </a: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can say the months of the year</a:t>
            </a:r>
            <a:endParaRPr lang="en-GB" i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the ordinal numbers from 1 – 32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the names of family in German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that has is ‘hat’ in German</a:t>
            </a:r>
            <a:endParaRPr lang="en-GB" i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I can </a:t>
            </a:r>
            <a:r>
              <a:rPr lang="en-GB" b="1" dirty="0" smtClean="0">
                <a:solidFill>
                  <a:schemeClr val="accent1"/>
                </a:solidFill>
              </a:rPr>
              <a:t>work as a team to translate into German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sing happy birthday in German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2015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>
                <a:latin typeface="Comic Sans MS" pitchFamily="66" charset="0"/>
              </a:rPr>
              <a:t>Mutter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84663" y="1916113"/>
            <a:ext cx="1899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mum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-36513" y="3213100"/>
            <a:ext cx="162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</a:t>
            </a:r>
            <a:r>
              <a:rPr lang="en-GB" sz="2800" dirty="0" smtClean="0">
                <a:latin typeface="Comic Sans MS" pitchFamily="66" charset="0"/>
              </a:rPr>
              <a:t>er Papa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84663" y="3284538"/>
            <a:ext cx="1763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dad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925" y="4724400"/>
            <a:ext cx="2040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>
                <a:latin typeface="Comic Sans MS" pitchFamily="66" charset="0"/>
              </a:rPr>
              <a:t>Bruder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264025" y="4629150"/>
            <a:ext cx="2478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brother</a:t>
            </a:r>
          </a:p>
        </p:txBody>
      </p:sp>
      <p:pic>
        <p:nvPicPr>
          <p:cNvPr id="15369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12875"/>
            <a:ext cx="8493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24175"/>
            <a:ext cx="10302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41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7" grpId="0"/>
      <p:bldP spid="25608" grpId="0"/>
      <p:bldP spid="25609" grpId="0"/>
      <p:bldP spid="25610" grpId="0"/>
      <p:bldP spid="256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>
                <a:latin typeface="Comic Sans MS" pitchFamily="66" charset="0"/>
              </a:rPr>
              <a:t>Opa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2499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grandad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36513" y="3213100"/>
            <a:ext cx="1784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>
                <a:latin typeface="Comic Sans MS" pitchFamily="66" charset="0"/>
              </a:rPr>
              <a:t>Tante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1883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aunt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925" y="4724400"/>
            <a:ext cx="2598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>
                <a:latin typeface="Comic Sans MS" pitchFamily="66" charset="0"/>
              </a:rPr>
              <a:t>Schwester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64025" y="4629150"/>
            <a:ext cx="214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sister</a:t>
            </a:r>
          </a:p>
        </p:txBody>
      </p:sp>
      <p:pic>
        <p:nvPicPr>
          <p:cNvPr id="16393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365625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0686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484313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1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1837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 smtClean="0">
                <a:latin typeface="Comic Sans MS" pitchFamily="66" charset="0"/>
              </a:rPr>
              <a:t>Onkel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2008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uncle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36513" y="3213100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</a:t>
            </a:r>
            <a:r>
              <a:rPr lang="en-GB" sz="2800" dirty="0" smtClean="0">
                <a:latin typeface="Comic Sans MS" pitchFamily="66" charset="0"/>
              </a:rPr>
              <a:t>ie Oma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2266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granny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925" y="4724400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 smtClean="0">
                <a:latin typeface="Comic Sans MS" pitchFamily="66" charset="0"/>
              </a:rPr>
              <a:t>Familie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64025" y="4629150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family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7638"/>
            <a:ext cx="838200" cy="13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285" y="2869130"/>
            <a:ext cx="787400" cy="13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orld Versus - side The Simps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54" y="4445950"/>
            <a:ext cx="2145137" cy="1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67544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 dirty="0" err="1">
                <a:solidFill>
                  <a:schemeClr val="tx2"/>
                </a:solidFill>
                <a:latin typeface="Comic Sans MS" pitchFamily="66" charset="0"/>
              </a:rPr>
              <a:t>meine</a:t>
            </a:r>
            <a:r>
              <a:rPr lang="en-GB" sz="4400" u="sng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Familie</a:t>
            </a:r>
            <a:r>
              <a:rPr lang="en-GB" sz="4400" u="sng" dirty="0" smtClean="0">
                <a:solidFill>
                  <a:schemeClr val="tx2"/>
                </a:solidFill>
                <a:latin typeface="Comic Sans MS" pitchFamily="66" charset="0"/>
              </a:rPr>
              <a:t> –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neu</a:t>
            </a:r>
            <a:r>
              <a:rPr lang="en-GB" sz="4400" u="sng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Vokabeln</a:t>
            </a:r>
            <a:endParaRPr lang="en-US" sz="4400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Sohn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Tochter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Cousin/die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Cousine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der/die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Stiefmutter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Stiefbruder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 son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daughter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cousin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 …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stepmother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stepbrother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9752" y="1412776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September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Oktober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November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Dezember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3500" y="1412776"/>
            <a:ext cx="4038600" cy="4525963"/>
          </a:xfrm>
        </p:spPr>
        <p:txBody>
          <a:bodyPr>
            <a:noAutofit/>
          </a:bodyPr>
          <a:lstStyle/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Frühling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Sommer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Herbst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Winter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Ordinal Numbers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6612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Ersten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Zweiten 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Dritten</a:t>
            </a:r>
          </a:p>
          <a:p>
            <a:pPr algn="ctr">
              <a:buNone/>
            </a:pPr>
            <a:r>
              <a:rPr lang="de-DE" sz="2500" b="1" dirty="0" smtClean="0">
                <a:solidFill>
                  <a:schemeClr val="tx2"/>
                </a:solidFill>
              </a:rPr>
              <a:t>4 – 19 – add `ten` on the end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Vierten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Elften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Fünfzehnten</a:t>
            </a:r>
          </a:p>
          <a:p>
            <a:pPr algn="ctr">
              <a:buNone/>
            </a:pPr>
            <a:r>
              <a:rPr lang="de-DE" sz="2600" b="1" dirty="0" smtClean="0">
                <a:solidFill>
                  <a:schemeClr val="tx2"/>
                </a:solidFill>
              </a:rPr>
              <a:t>After </a:t>
            </a:r>
            <a:r>
              <a:rPr lang="de-DE" sz="2600" b="1" dirty="0">
                <a:solidFill>
                  <a:schemeClr val="tx2"/>
                </a:solidFill>
              </a:rPr>
              <a:t>19 – add `</a:t>
            </a:r>
            <a:r>
              <a:rPr lang="de-DE" sz="2600" b="1" dirty="0" smtClean="0">
                <a:solidFill>
                  <a:schemeClr val="tx2"/>
                </a:solidFill>
              </a:rPr>
              <a:t>sten`</a:t>
            </a:r>
            <a:endParaRPr lang="de-DE" sz="2600" b="1" dirty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Sechsundzwanzigsten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Einunddreißigsten</a:t>
            </a:r>
          </a:p>
          <a:p>
            <a:pPr algn="r">
              <a:buNone/>
            </a:pPr>
            <a:endParaRPr lang="de-DE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First </a:t>
            </a:r>
          </a:p>
          <a:p>
            <a:pPr marL="0" indent="0">
              <a:buNone/>
            </a:pPr>
            <a:r>
              <a:rPr lang="en-GB" b="1" dirty="0" smtClean="0"/>
              <a:t>Second </a:t>
            </a:r>
          </a:p>
          <a:p>
            <a:pPr marL="0" indent="0">
              <a:buNone/>
            </a:pPr>
            <a:r>
              <a:rPr lang="en-GB" b="1" dirty="0" smtClean="0"/>
              <a:t>Third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Fourth</a:t>
            </a:r>
          </a:p>
          <a:p>
            <a:pPr marL="0" indent="0">
              <a:buNone/>
            </a:pPr>
            <a:r>
              <a:rPr lang="en-GB" b="1" dirty="0" smtClean="0"/>
              <a:t>Eleventh</a:t>
            </a:r>
          </a:p>
          <a:p>
            <a:pPr marL="0" indent="0">
              <a:buNone/>
            </a:pPr>
            <a:r>
              <a:rPr lang="en-GB" b="1" dirty="0" smtClean="0"/>
              <a:t>Fifteenth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Twentieth</a:t>
            </a:r>
          </a:p>
          <a:p>
            <a:pPr marL="0" indent="0">
              <a:buNone/>
            </a:pPr>
            <a:r>
              <a:rPr lang="en-GB" b="1" dirty="0" smtClean="0"/>
              <a:t>Twenty-sixth</a:t>
            </a:r>
          </a:p>
          <a:p>
            <a:pPr marL="0" indent="0">
              <a:buNone/>
            </a:pPr>
            <a:r>
              <a:rPr lang="en-GB" b="1" dirty="0" smtClean="0"/>
              <a:t>Thirty-first</a:t>
            </a:r>
            <a:endParaRPr lang="en-GB" b="1" dirty="0"/>
          </a:p>
        </p:txBody>
      </p:sp>
      <p:sp>
        <p:nvSpPr>
          <p:cNvPr id="4" name="Right Bracket 3"/>
          <p:cNvSpPr/>
          <p:nvPr/>
        </p:nvSpPr>
        <p:spPr>
          <a:xfrm>
            <a:off x="5868144" y="1268760"/>
            <a:ext cx="648072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11520" y="1179909"/>
            <a:ext cx="173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Irregular – Just like English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221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2386608" cy="655272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</a:t>
            </a:r>
            <a:r>
              <a:rPr lang="en-GB" sz="2000" baseline="30000" dirty="0" smtClean="0"/>
              <a:t>st		</a:t>
            </a:r>
          </a:p>
          <a:p>
            <a:r>
              <a:rPr lang="en-GB" sz="2000" dirty="0" smtClean="0"/>
              <a:t>2</a:t>
            </a:r>
            <a:r>
              <a:rPr lang="en-GB" sz="2000" baseline="30000" dirty="0" smtClean="0"/>
              <a:t>nd		</a:t>
            </a:r>
            <a:endParaRPr lang="en-GB" sz="2000" dirty="0" smtClean="0"/>
          </a:p>
          <a:p>
            <a:r>
              <a:rPr lang="en-GB" sz="2000" dirty="0" smtClean="0"/>
              <a:t>3</a:t>
            </a:r>
            <a:r>
              <a:rPr lang="en-GB" sz="2000" baseline="30000" dirty="0" smtClean="0"/>
              <a:t>rd		</a:t>
            </a:r>
            <a:endParaRPr lang="en-GB" sz="2000" dirty="0" smtClean="0"/>
          </a:p>
          <a:p>
            <a:r>
              <a:rPr lang="en-GB" sz="2000" dirty="0" smtClean="0"/>
              <a:t>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11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12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13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51358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22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r>
              <a:rPr lang="en-GB" sz="2000" dirty="0" smtClean="0"/>
              <a:t>23</a:t>
            </a:r>
            <a:r>
              <a:rPr lang="en-GB" sz="2000" baseline="30000" dirty="0" smtClean="0"/>
              <a:t>rd</a:t>
            </a:r>
            <a:endParaRPr lang="en-GB" sz="2000" dirty="0" smtClean="0"/>
          </a:p>
          <a:p>
            <a:r>
              <a:rPr lang="en-GB" sz="2000" dirty="0" smtClean="0"/>
              <a:t>24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32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691680" y="188640"/>
            <a:ext cx="2386608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Ersten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Dritten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Zwölften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Sechszehnten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724128" y="177992"/>
            <a:ext cx="3240360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Siebzehnten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Siebenundzwanzigsten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454</Words>
  <Application>Microsoft Office PowerPoint</Application>
  <PresentationFormat>On-screen Show (4:3)</PresentationFormat>
  <Paragraphs>200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www.zeitfuerdeutsch.com</vt:lpstr>
      <vt:lpstr> Family 2 with Birthdays</vt:lpstr>
      <vt:lpstr>PowerPoint Presentation</vt:lpstr>
      <vt:lpstr>PowerPoint Presentation</vt:lpstr>
      <vt:lpstr>PowerPoint Presentation</vt:lpstr>
      <vt:lpstr>PowerPoint Presentation</vt:lpstr>
      <vt:lpstr>die Monate – The months</vt:lpstr>
      <vt:lpstr>Ordinal Numbers</vt:lpstr>
      <vt:lpstr>PowerPoint Presentation</vt:lpstr>
      <vt:lpstr>Der Geburtstag - The birthday</vt:lpstr>
      <vt:lpstr>deine Familie – your Family</vt:lpstr>
      <vt:lpstr>Zusammen - Together</vt:lpstr>
      <vt:lpstr>Happy Birthday Song in German</vt:lpstr>
      <vt:lpstr> Family 2 with Birthdays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94</cp:revision>
  <cp:lastPrinted>2015-06-05T11:59:55Z</cp:lastPrinted>
  <dcterms:created xsi:type="dcterms:W3CDTF">2014-08-31T12:54:10Z</dcterms:created>
  <dcterms:modified xsi:type="dcterms:W3CDTF">2016-03-20T18:01:36Z</dcterms:modified>
</cp:coreProperties>
</file>